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302" r:id="rId6"/>
    <p:sldId id="312" r:id="rId7"/>
    <p:sldId id="304" r:id="rId8"/>
    <p:sldId id="313" r:id="rId9"/>
    <p:sldId id="314" r:id="rId10"/>
    <p:sldId id="315" r:id="rId11"/>
    <p:sldId id="316" r:id="rId12"/>
    <p:sldId id="317" r:id="rId13"/>
    <p:sldId id="320" r:id="rId14"/>
    <p:sldId id="318" r:id="rId15"/>
    <p:sldId id="345" r:id="rId16"/>
    <p:sldId id="319" r:id="rId17"/>
    <p:sldId id="346" r:id="rId18"/>
    <p:sldId id="305" r:id="rId19"/>
    <p:sldId id="325" r:id="rId20"/>
    <p:sldId id="328" r:id="rId21"/>
    <p:sldId id="327" r:id="rId22"/>
    <p:sldId id="321" r:id="rId23"/>
    <p:sldId id="329" r:id="rId24"/>
    <p:sldId id="322" r:id="rId25"/>
    <p:sldId id="337" r:id="rId26"/>
    <p:sldId id="323" r:id="rId27"/>
    <p:sldId id="324" r:id="rId28"/>
    <p:sldId id="335" r:id="rId29"/>
    <p:sldId id="338" r:id="rId30"/>
    <p:sldId id="332" r:id="rId31"/>
    <p:sldId id="333" r:id="rId32"/>
    <p:sldId id="340" r:id="rId33"/>
    <p:sldId id="341" r:id="rId34"/>
    <p:sldId id="342" r:id="rId35"/>
    <p:sldId id="344" r:id="rId36"/>
    <p:sldId id="3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D2664-AA47-3086-563E-54D3D8433C93}" v="109" dt="2025-12-18T18:39:54.392"/>
    <p1510:client id="{FDF1908B-7265-40BB-A6C9-813710D4C0DC}" v="802" dt="2025-12-17T16:33:22.9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3" autoAdjust="0"/>
    <p:restoredTop sz="70201" autoAdjust="0"/>
  </p:normalViewPr>
  <p:slideViewPr>
    <p:cSldViewPr snapToGrid="0">
      <p:cViewPr>
        <p:scale>
          <a:sx n="50" d="100"/>
          <a:sy n="50" d="100"/>
        </p:scale>
        <p:origin x="768" y="39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930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78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18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Kenji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7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02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Kenji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76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Ashu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8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0150A-0DF6-35F3-C408-98AFB4CD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F6E4E5-29EB-CEAF-B299-C468A7DF7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985A9-F0BB-659A-95B4-01A486D7B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00D98-BAD0-CD8D-C879-1C41F119AC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28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71410-A47C-596A-55C5-4CB80489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5822F4-3E46-A4F1-97AB-1245B5A12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2CF1F-8893-0BE0-60CC-C5827C6F7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Ashu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5CC58-AA91-936B-780B-1CA114C46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61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7BB3-973D-BB88-04C8-F4606EC26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521A6-84D4-9FBA-4CFF-28512AFDF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26EC6A-063D-C829-5245-55B483E9F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Ashu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42546-FBFF-0AC4-F121-2188A5E63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02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Ashu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12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read the problem statement 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Credit card default prediction is a critical risk management challenge for financial institutions. In 2024, consumer credit card debt in the United States exceeded $1.08 trillion, with default rates averaging 3-4% annually. The industry loses 30-40 billion annually due defaulting.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68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60FB3-364C-BBE6-3D52-F099AF5C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F38FF0-6C20-0A5D-AFF2-30B602C44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F60B2-EEE4-3CB6-A0A9-68F3F13BB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Ashu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F3603-49E1-2755-3BFB-11632C18F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51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A3021-82CA-EC6B-8ABE-3DA4D072E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6CFE8-5DC7-4574-FE27-B5D4FC0BB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F2ED33-A4A6-8982-086E-DB1F50B58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Ashu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DE8E4-7FBA-7A61-9948-DAE246C85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50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1E716-8382-035E-097D-0924D539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A273B7-639C-6AA1-C458-DB84BBDCE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56EE7-5BDE-474D-3AEF-348DFFF99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Ashu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55CD3-22DA-0E9F-EADF-C87A3CED5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03549-A82F-409E-AD53-534267A0E1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254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CA4C5-0E6F-084C-4BDF-E2AB61138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19899-9D16-4CBA-6788-494CE0F64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ECF89-14B5-D73E-D9EA-E2B558A9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Ashu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FA2BC-BFC6-ECBB-B32C-C97DFB362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21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979A0-15BB-8810-7900-1A424F5E8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5F5109-D05F-268D-FB08-5818B0FE6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9F462-5158-4DF6-3081-3B2651546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Ashu?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D5B05-3214-94D0-84C9-E28BD51C9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92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87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4C129-E1F9-2BEF-17BB-F27A82F7D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4B8668-2529-9AA1-5E67-73276852B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04E2B-9F5B-5A46-3E58-06079897B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2E4EB-1FCF-6DE4-CF06-A9621D1F4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03549-A82F-409E-AD53-534267A0E1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95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8117-3A21-0C91-EDFA-142FABA68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4E418-7872-4711-EDFA-E791BC362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12833-CAED-4ECC-6F23-15438BD67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64D4E-8AEF-9C82-218A-467168954D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03549-A82F-409E-AD53-534267A0E1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015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6BE4-3EE0-EB58-3FE3-D2EC8CF4F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15569-DFC2-C311-05AB-E2134FFA2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6E09A-19D4-C5E4-976A-74C882EA1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12CDE-22DD-EED0-054C-03CD5E53B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03549-A82F-409E-AD53-534267A0E1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256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4C610-4EF4-E339-2FD4-6F5F6A44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2E660-E434-6858-6B4E-C7C82B300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64B9FC-CC8C-27FE-17E3-85BA6C53E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42D43-64D9-5F83-9470-0F9E64379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03549-A82F-409E-AD53-534267A0E1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7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comes from a major Taiwanese financial institution.</a:t>
            </a:r>
          </a:p>
          <a:p>
            <a:endParaRPr lang="en-US" dirty="0"/>
          </a:p>
          <a:p>
            <a:r>
              <a:rPr lang="en-US" dirty="0"/>
              <a:t>The features include demographics, payment status, bill amount, and  payment amount.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5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30E15-F62C-9349-2584-961F2A944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1B2EF-4F5D-84D1-7AE7-E442035BA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B9A6B-4F86-D9A3-96E7-76B268F77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98E8B-07B3-5DE9-D2FD-6E4B93D45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03549-A82F-409E-AD53-534267A0E1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379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4168-610C-2E65-5030-FFFC2066F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363BF-FC5F-51F4-B260-EE496659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05864-E626-12AF-E88F-588C92B9A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models perform well on large datasets.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Cost-sensitive model catches significantly more defaults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Achieves higher Recall and F1-Score despite lower accuracy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 savings: $3M-$5M+ annually (based on experimental validation)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Trade-off: More false alarms acceptable when default cost &gt;&gt; false alarm cost</a:t>
            </a:r>
          </a:p>
          <a:p>
            <a:endParaRPr lang="en-US" dirty="0"/>
          </a:p>
          <a:p>
            <a:r>
              <a:rPr lang="en-US" dirty="0"/>
              <a:t>The best we can 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FB58B-8B8C-C4B4-9B6F-39FF230CE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03549-A82F-409E-AD53-534267A0E1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060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D965-950F-D3D8-536E-BF5E01C4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A1AF22-2E3B-0B94-BAFC-9CFB1F37B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D5B30-9A1A-B4F3-311D-778E8D8A1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FA4BD-155E-0453-42C1-C8B601302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3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Kenji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7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Kenji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9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defaulter, there are 3.5 non-defaulter”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Kenji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9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Kenji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7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Kenji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3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A77DF-34D8-37DB-0CAB-7F6B41683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4A203-F409-6157-A830-03994EC4E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8DF8D-36FE-BC12-C1EF-B7C0E332C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Kenji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C6136-640F-F0CA-69FE-3734733F2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5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vallededempleo.wordpress.com/2018/03/02/como-podemos-empoderar-a-los-trabajadores-en-el-futuro-laboral-que-nos-espera/" TargetMode="External"/><Relationship Id="rId4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vallededempleo.wordpress.com/2018/03/02/como-podemos-empoderar-a-los-trabajadores-en-el-futuro-laboral-que-nos-espera/" TargetMode="External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vallededempleo.wordpress.com/2018/03/02/como-podemos-empoderar-a-los-trabajadores-en-el-futuro-laboral-que-nos-espera/" TargetMode="External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vallededempleo.wordpress.com/2018/03/02/como-podemos-empoderar-a-los-trabajadores-en-el-futuro-laboral-que-nos-espera/" TargetMode="External"/><Relationship Id="rId4" Type="http://schemas.microsoft.com/office/2007/relationships/hdphoto" Target="../media/hdphoto8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holding a wallet with a credit card in it">
            <a:extLst>
              <a:ext uri="{FF2B5EF4-FFF2-40B4-BE49-F238E27FC236}">
                <a16:creationId xmlns:a16="http://schemas.microsoft.com/office/drawing/2014/main" id="{7486A4BF-64E9-8120-97F5-81E21AAD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738" r="7791"/>
          <a:stretch>
            <a:fillRect/>
          </a:stretch>
        </p:blipFill>
        <p:spPr>
          <a:xfrm>
            <a:off x="-3595" y="-76201"/>
            <a:ext cx="12195595" cy="6927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E0B97A-8072-FDA5-D57E-6A692EAB4473}"/>
              </a:ext>
            </a:extLst>
          </p:cNvPr>
          <p:cNvSpPr/>
          <p:nvPr/>
        </p:nvSpPr>
        <p:spPr>
          <a:xfrm>
            <a:off x="1959429" y="4552384"/>
            <a:ext cx="10232571" cy="2367032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425" y="4557990"/>
            <a:ext cx="10983575" cy="163243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dirty="0"/>
              <a:t>Credit Card Default Prediction Using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673" y="6190420"/>
            <a:ext cx="11188827" cy="64145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dirty="0">
                <a:ea typeface="+mn-lt"/>
                <a:cs typeface="+mn-lt"/>
              </a:rPr>
              <a:t>CS 677 Final Project – Presentation | December 18, 2025 | Fnu Ashutosh (U01955320), Atharva Pande (U01985210), Kenji Okura (U01769019) 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CD86-8070-EA7F-C3C8-AEDD9A819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erson in a tunnel">
            <a:extLst>
              <a:ext uri="{FF2B5EF4-FFF2-40B4-BE49-F238E27FC236}">
                <a16:creationId xmlns:a16="http://schemas.microsoft.com/office/drawing/2014/main" id="{4A14A760-4608-628C-50CB-F5C6605F7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-1133178"/>
            <a:ext cx="11963400" cy="7991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038917A-A30A-E05F-7DC9-08B8276F7725}"/>
              </a:ext>
            </a:extLst>
          </p:cNvPr>
          <p:cNvSpPr/>
          <p:nvPr/>
        </p:nvSpPr>
        <p:spPr>
          <a:xfrm>
            <a:off x="809625" y="560809"/>
            <a:ext cx="6657975" cy="935463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5477F-6E46-5779-0EE1-DE902473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0379C9-BBB0-91F0-84E6-AD18AF17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FD32F-1E7D-40E4-135D-463BF3084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0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AC8E6-8A86-C0BE-51B7-90FA83D0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9B83E559-0DE6-00CF-A7FF-AC5F1DAAE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99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4C0BB-FCCE-3E60-2A7A-0698F850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E22AF5-A0FE-F76C-AC84-188B23A6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052" y="136525"/>
            <a:ext cx="8311896" cy="10492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Our Focus &amp; 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A58E5D-379E-AFB2-8B01-77FEDC935BFB}"/>
              </a:ext>
            </a:extLst>
          </p:cNvPr>
          <p:cNvSpPr/>
          <p:nvPr/>
        </p:nvSpPr>
        <p:spPr>
          <a:xfrm>
            <a:off x="0" y="2184316"/>
            <a:ext cx="4981575" cy="4190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Based on our EDA insights, we engineered features focusing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Credit utilization patterns (strong predictor of 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Payment behavior consistency (PAY features = top predictors)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Temporal trends (bill/payment trajectories)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Risk indicators (late payments, underpayment patterns)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F8630B-7E6E-F923-4FBD-B262C384A173}"/>
              </a:ext>
            </a:extLst>
          </p:cNvPr>
          <p:cNvSpPr/>
          <p:nvPr/>
        </p:nvSpPr>
        <p:spPr>
          <a:xfrm>
            <a:off x="5314950" y="2166016"/>
            <a:ext cx="6877050" cy="4190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Credit Utilization Features (3 features, i.e. average utilization across 6 months)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Payment Fraction Features (3 features)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Payment Behavior Features (2 features)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Temporal Trend Features (3 features)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Repayment Status Features (3 features)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Bill Stability Features (2 features)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Payment Consistency Features (2 features)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Risk Indicator Features (3 features)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Demographic Interaction Features (4 features, ex. Education-repayment )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We created 23 new features and verified they aren’t missing values or infinite values.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60366E-DBFC-8076-EF02-22EE539A9C60}"/>
              </a:ext>
            </a:extLst>
          </p:cNvPr>
          <p:cNvSpPr/>
          <p:nvPr/>
        </p:nvSpPr>
        <p:spPr>
          <a:xfrm>
            <a:off x="0" y="1692241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Focus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B22197-6364-C842-2B03-B943562C05D0}"/>
              </a:ext>
            </a:extLst>
          </p:cNvPr>
          <p:cNvSpPr/>
          <p:nvPr/>
        </p:nvSpPr>
        <p:spPr>
          <a:xfrm>
            <a:off x="9605818" y="1710541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Level Features</a:t>
            </a:r>
          </a:p>
        </p:txBody>
      </p:sp>
    </p:spTree>
    <p:extLst>
      <p:ext uri="{BB962C8B-B14F-4D97-AF65-F5344CB8AC3E}">
        <p14:creationId xmlns:p14="http://schemas.microsoft.com/office/powerpoint/2010/main" val="418361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97399BA9-3401-C125-5FDB-C64B688F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977" r="6" b="6"/>
          <a:stretch>
            <a:fillRect/>
          </a:stretch>
        </p:blipFill>
        <p:spPr>
          <a:xfrm>
            <a:off x="1524" y="10"/>
            <a:ext cx="12188952" cy="685799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BF7837-DC3F-1233-E901-D5B8664E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09" y="69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EDA Engineered Features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BA150A8-4159-E553-3875-BC6840022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7CFB3-5E8A-5D1B-3274-4A206F001A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6A88F8C-3718-3AAE-257F-ACB8A683F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" y="1717605"/>
            <a:ext cx="7252528" cy="5167656"/>
          </a:xfrm>
          <a:prstGeom prst="rect">
            <a:avLst/>
          </a:prstGeom>
        </p:spPr>
      </p:pic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8359610-2065-6D0E-1097-73F57BC1B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529" y="1712843"/>
            <a:ext cx="4931466" cy="9144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3FEE03-31FC-F0CE-DC56-7749AAC77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910" y="2987262"/>
            <a:ext cx="4913656" cy="37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9B05-B3C8-EC48-DB61-9078DE0D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9C6D05A8-A03C-92DB-F710-40C2A2AFE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99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8218F-1F80-8499-6A86-75643B9D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E8D619-0AD6-CD99-D789-519FB604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052" y="136525"/>
            <a:ext cx="8311896" cy="10492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Insights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4049A5-605B-242D-C5E5-6954DEA34580}"/>
              </a:ext>
            </a:extLst>
          </p:cNvPr>
          <p:cNvSpPr/>
          <p:nvPr/>
        </p:nvSpPr>
        <p:spPr>
          <a:xfrm>
            <a:off x="0" y="2184316"/>
            <a:ext cx="5412509" cy="41720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Top 3 engineered features by correlation with default: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months_late</a:t>
            </a:r>
            <a:r>
              <a:rPr lang="en-US" dirty="0">
                <a:solidFill>
                  <a:schemeClr val="tx1"/>
                </a:solidFill>
              </a:rPr>
              <a:t> (count of months with late pay)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repay_max</a:t>
            </a:r>
            <a:r>
              <a:rPr lang="en-US" dirty="0">
                <a:solidFill>
                  <a:schemeClr val="tx1"/>
                </a:solidFill>
              </a:rPr>
              <a:t> (max pay delay)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chronic_late_flag</a:t>
            </a:r>
            <a:r>
              <a:rPr lang="en-US" dirty="0">
                <a:solidFill>
                  <a:schemeClr val="tx1"/>
                </a:solidFill>
              </a:rPr>
              <a:t> (&gt;3 months late)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Observation (not just with top 3):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Utilization and repayment features show strongest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Temporal trends capture payment behavior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Risk flags effectively identify high-risk patterns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D3BE68-911C-BD98-E477-A6AFEE088ADE}"/>
              </a:ext>
            </a:extLst>
          </p:cNvPr>
          <p:cNvSpPr/>
          <p:nvPr/>
        </p:nvSpPr>
        <p:spPr>
          <a:xfrm>
            <a:off x="5754256" y="2184316"/>
            <a:ext cx="6463454" cy="41720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Higher values in risk features correlate with higher default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Utilization features show clear risk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Payment behavior features distinguish defaulters from non-defaulter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18D23-FCA3-4AF8-A852-F5327955A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622" y="2253977"/>
            <a:ext cx="3223489" cy="25463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119394-B3CB-15DF-CAF3-994FD1FF67F2}"/>
              </a:ext>
            </a:extLst>
          </p:cNvPr>
          <p:cNvSpPr/>
          <p:nvPr/>
        </p:nvSpPr>
        <p:spPr>
          <a:xfrm>
            <a:off x="9605818" y="1710541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Viz Insights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D38B0-172B-FB3E-DDCE-A07F85F0C409}"/>
              </a:ext>
            </a:extLst>
          </p:cNvPr>
          <p:cNvSpPr/>
          <p:nvPr/>
        </p:nvSpPr>
        <p:spPr>
          <a:xfrm>
            <a:off x="0" y="1682667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Insights</a:t>
            </a:r>
          </a:p>
        </p:txBody>
      </p:sp>
    </p:spTree>
    <p:extLst>
      <p:ext uri="{BB962C8B-B14F-4D97-AF65-F5344CB8AC3E}">
        <p14:creationId xmlns:p14="http://schemas.microsoft.com/office/powerpoint/2010/main" val="42760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567A-34D1-4B59-099F-32980EC5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Data preparation for model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47349-2FCA-0254-E751-86691A4F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48082D4-81F0-40D6-7E1D-D61D66FF2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5" y="1693687"/>
            <a:ext cx="7021255" cy="4675870"/>
          </a:xfrm>
          <a:prstGeom prst="rect">
            <a:avLst/>
          </a:prstGeom>
        </p:spPr>
      </p:pic>
      <p:pic>
        <p:nvPicPr>
          <p:cNvPr id="6" name="Picture 5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F27A103F-C139-D185-5171-063739717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854" y="1727820"/>
            <a:ext cx="4993698" cy="1194665"/>
          </a:xfrm>
          <a:prstGeom prst="rect">
            <a:avLst/>
          </a:prstGeom>
        </p:spPr>
      </p:pic>
      <p:pic>
        <p:nvPicPr>
          <p:cNvPr id="7" name="Picture 6" descr="A screen shot of a computer">
            <a:extLst>
              <a:ext uri="{FF2B5EF4-FFF2-40B4-BE49-F238E27FC236}">
                <a16:creationId xmlns:a16="http://schemas.microsoft.com/office/drawing/2014/main" id="{23166EE1-6759-9177-9C8E-DA24AE3BC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559" y="5028365"/>
            <a:ext cx="4992343" cy="12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41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bstract background of data">
            <a:extLst>
              <a:ext uri="{FF2B5EF4-FFF2-40B4-BE49-F238E27FC236}">
                <a16:creationId xmlns:a16="http://schemas.microsoft.com/office/drawing/2014/main" id="{60871440-6027-63C7-7633-9DF510A6A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6D55B8-092F-AE42-3E63-F245D75DEA49}"/>
              </a:ext>
            </a:extLst>
          </p:cNvPr>
          <p:cNvSpPr/>
          <p:nvPr/>
        </p:nvSpPr>
        <p:spPr>
          <a:xfrm>
            <a:off x="809625" y="365761"/>
            <a:ext cx="8777061" cy="1274354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7866746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DEVELOPMENT AND EVALUATION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83DE42-6E97-4DE6-8CAE-71A0C95E8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4CF5B-18AE-F0E6-779C-207719E4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ile of credit cards">
            <a:extLst>
              <a:ext uri="{FF2B5EF4-FFF2-40B4-BE49-F238E27FC236}">
                <a16:creationId xmlns:a16="http://schemas.microsoft.com/office/drawing/2014/main" id="{893F8069-C181-D657-EF5D-6BB89C0FFE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0" b="699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903C81-338E-D3A6-4129-CDE3503B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60" y="497322"/>
            <a:ext cx="8516205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XGBoost</a:t>
            </a:r>
            <a:r>
              <a:rPr lang="en-US" dirty="0">
                <a:solidFill>
                  <a:schemeClr val="bg1"/>
                </a:solidFill>
              </a:rPr>
              <a:t> Baseline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04EAE-75F8-9AD2-CBA2-80F17CCD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04C757-175E-2B62-B387-B23829157B26}"/>
              </a:ext>
            </a:extLst>
          </p:cNvPr>
          <p:cNvSpPr/>
          <p:nvPr/>
        </p:nvSpPr>
        <p:spPr>
          <a:xfrm>
            <a:off x="228600" y="2320206"/>
            <a:ext cx="5412509" cy="41720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Model 1: </a:t>
            </a:r>
            <a:r>
              <a:rPr lang="en-US" dirty="0">
                <a:solidFill>
                  <a:schemeClr val="tx1"/>
                </a:solidFill>
              </a:rPr>
              <a:t>Standard </a:t>
            </a: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Baseline - optimized for accuracy.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Some stats!</a:t>
            </a:r>
          </a:p>
          <a:p>
            <a:r>
              <a:rPr lang="en-US" b="1" dirty="0">
                <a:solidFill>
                  <a:schemeClr val="tx1"/>
                </a:solidFill>
              </a:rPr>
              <a:t>Accuracy: </a:t>
            </a:r>
            <a:r>
              <a:rPr lang="en-US" dirty="0">
                <a:solidFill>
                  <a:schemeClr val="tx1"/>
                </a:solidFill>
              </a:rPr>
              <a:t>0.8183</a:t>
            </a:r>
          </a:p>
          <a:p>
            <a:r>
              <a:rPr lang="en-US" b="1" dirty="0">
                <a:solidFill>
                  <a:schemeClr val="tx1"/>
                </a:solidFill>
              </a:rPr>
              <a:t>Precision: </a:t>
            </a:r>
            <a:r>
              <a:rPr lang="en-US" dirty="0">
                <a:solidFill>
                  <a:schemeClr val="tx1"/>
                </a:solidFill>
              </a:rPr>
              <a:t>0.6591</a:t>
            </a:r>
          </a:p>
          <a:p>
            <a:r>
              <a:rPr lang="en-US" b="1" dirty="0">
                <a:solidFill>
                  <a:schemeClr val="tx1"/>
                </a:solidFill>
              </a:rPr>
              <a:t>Recall: </a:t>
            </a:r>
            <a:r>
              <a:rPr lang="en-US" dirty="0">
                <a:solidFill>
                  <a:schemeClr val="tx1"/>
                </a:solidFill>
              </a:rPr>
              <a:t>0.3700</a:t>
            </a:r>
          </a:p>
          <a:p>
            <a:r>
              <a:rPr lang="en-US" b="1" dirty="0">
                <a:solidFill>
                  <a:schemeClr val="tx1"/>
                </a:solidFill>
              </a:rPr>
              <a:t>F1-Score: </a:t>
            </a:r>
            <a:r>
              <a:rPr lang="en-US" dirty="0">
                <a:solidFill>
                  <a:schemeClr val="tx1"/>
                </a:solidFill>
              </a:rPr>
              <a:t>0.4739</a:t>
            </a:r>
          </a:p>
          <a:p>
            <a:r>
              <a:rPr lang="en-US" b="1" dirty="0">
                <a:solidFill>
                  <a:schemeClr val="tx1"/>
                </a:solidFill>
              </a:rPr>
              <a:t>AUC (Area Under the ROC Curve):</a:t>
            </a:r>
            <a:r>
              <a:rPr lang="en-US" dirty="0">
                <a:solidFill>
                  <a:schemeClr val="tx1"/>
                </a:solidFill>
              </a:rPr>
              <a:t> 0.7779</a:t>
            </a:r>
          </a:p>
          <a:p>
            <a:r>
              <a:rPr lang="en-US" b="1" dirty="0">
                <a:solidFill>
                  <a:schemeClr val="tx1"/>
                </a:solidFill>
              </a:rPr>
              <a:t>Missed Defaults (FN): </a:t>
            </a:r>
            <a:r>
              <a:rPr lang="en-US" dirty="0">
                <a:solidFill>
                  <a:schemeClr val="tx1"/>
                </a:solidFill>
              </a:rPr>
              <a:t>836</a:t>
            </a:r>
          </a:p>
          <a:p>
            <a:r>
              <a:rPr lang="en-US" b="1" dirty="0">
                <a:solidFill>
                  <a:schemeClr val="tx1"/>
                </a:solidFill>
              </a:rPr>
              <a:t>False Alarms (FP): </a:t>
            </a:r>
            <a:r>
              <a:rPr lang="en-US" dirty="0">
                <a:solidFill>
                  <a:schemeClr val="tx1"/>
                </a:solidFill>
              </a:rPr>
              <a:t>254</a:t>
            </a:r>
          </a:p>
          <a:p>
            <a:r>
              <a:rPr lang="en-US" b="1" dirty="0">
                <a:solidFill>
                  <a:schemeClr val="tx1"/>
                </a:solidFill>
              </a:rPr>
              <a:t>Caught Defaults (TP): </a:t>
            </a:r>
            <a:r>
              <a:rPr lang="en-US" dirty="0">
                <a:solidFill>
                  <a:schemeClr val="tx1"/>
                </a:solidFill>
              </a:rPr>
              <a:t>491</a:t>
            </a:r>
          </a:p>
          <a:p>
            <a:r>
              <a:rPr lang="en-US" b="1" dirty="0">
                <a:solidFill>
                  <a:schemeClr val="tx1"/>
                </a:solidFill>
              </a:rPr>
              <a:t>True Negatives (TN): </a:t>
            </a:r>
            <a:r>
              <a:rPr lang="en-US" dirty="0">
                <a:solidFill>
                  <a:schemeClr val="tx1"/>
                </a:solidFill>
              </a:rPr>
              <a:t>4419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6A5A1-0A9D-E609-830C-0466AF37A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755" y="442613"/>
            <a:ext cx="5831685" cy="29863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041207-DEDD-F228-3994-A4075FD203E5}"/>
              </a:ext>
            </a:extLst>
          </p:cNvPr>
          <p:cNvSpPr/>
          <p:nvPr/>
        </p:nvSpPr>
        <p:spPr>
          <a:xfrm>
            <a:off x="6629853" y="4304231"/>
            <a:ext cx="5555867" cy="21880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(aka </a:t>
            </a:r>
            <a:r>
              <a:rPr lang="en-US" dirty="0" err="1">
                <a:solidFill>
                  <a:schemeClr val="tx1"/>
                </a:solidFill>
              </a:rPr>
              <a:t>eXtreme</a:t>
            </a:r>
            <a:r>
              <a:rPr lang="en-US" dirty="0">
                <a:solidFill>
                  <a:schemeClr val="tx1"/>
                </a:solidFill>
              </a:rPr>
              <a:t> Gradient Boosting) uses gradient boosted decision trees (a learning algorithm that uses gradient descent) to reduce overfitting. </a:t>
            </a: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allows: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Parallelism – speed up!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Cache-awareness – speed up!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Regularization (hyperparameter tuning)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31803-8052-6078-C5F0-A5DAB01A9A6B}"/>
              </a:ext>
            </a:extLst>
          </p:cNvPr>
          <p:cNvSpPr/>
          <p:nvPr/>
        </p:nvSpPr>
        <p:spPr>
          <a:xfrm>
            <a:off x="245560" y="1877144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E3CFD3-FDC2-1FC7-393B-0375EE4C03A4}"/>
              </a:ext>
            </a:extLst>
          </p:cNvPr>
          <p:cNvSpPr/>
          <p:nvPr/>
        </p:nvSpPr>
        <p:spPr>
          <a:xfrm>
            <a:off x="9599538" y="3830456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XGBoost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5625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65288-6AC5-8B29-2305-319FF2715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ile of credit cards">
            <a:extLst>
              <a:ext uri="{FF2B5EF4-FFF2-40B4-BE49-F238E27FC236}">
                <a16:creationId xmlns:a16="http://schemas.microsoft.com/office/drawing/2014/main" id="{21E5BA9A-77F0-695C-0CC4-013D502DCC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0" b="699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3E4D36-C3D9-9D6B-35E1-5C856317F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60" y="185821"/>
            <a:ext cx="5559347" cy="132556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XGBoost</a:t>
            </a:r>
            <a:r>
              <a:rPr lang="en-US" dirty="0">
                <a:solidFill>
                  <a:schemeClr val="bg1"/>
                </a:solidFill>
              </a:rPr>
              <a:t> Baseline – Hyperparameter Tuning and impact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77D31-D66B-683B-7586-8127CFF6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72810F-4BF0-3562-3C15-1BDB698192D1}"/>
              </a:ext>
            </a:extLst>
          </p:cNvPr>
          <p:cNvSpPr/>
          <p:nvPr/>
        </p:nvSpPr>
        <p:spPr>
          <a:xfrm>
            <a:off x="228600" y="2320206"/>
            <a:ext cx="5412509" cy="41720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Parameters tuning was done on: </a:t>
            </a:r>
            <a:r>
              <a:rPr lang="en-US" dirty="0" err="1">
                <a:solidFill>
                  <a:schemeClr val="tx1"/>
                </a:solidFill>
              </a:rPr>
              <a:t>max_depth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learning_rate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n_estimators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dirty="0" err="1">
                <a:solidFill>
                  <a:schemeClr val="tx1"/>
                </a:solidFill>
              </a:rPr>
              <a:t>scale_pos_weight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GridSearchCV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XGBClassifier</a:t>
            </a:r>
            <a:r>
              <a:rPr lang="en-US" dirty="0">
                <a:solidFill>
                  <a:schemeClr val="tx1"/>
                </a:solidFill>
              </a:rPr>
              <a:t> were used together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Accuracy</a:t>
            </a:r>
            <a:r>
              <a:rPr lang="en-US" dirty="0">
                <a:solidFill>
                  <a:schemeClr val="tx1"/>
                </a:solidFill>
              </a:rPr>
              <a:t>: 0.7747 (from 0.81)</a:t>
            </a:r>
          </a:p>
          <a:p>
            <a:r>
              <a:rPr lang="en-US" b="1" dirty="0">
                <a:solidFill>
                  <a:schemeClr val="tx1"/>
                </a:solidFill>
              </a:rPr>
              <a:t>Precision</a:t>
            </a:r>
            <a:r>
              <a:rPr lang="en-US" dirty="0">
                <a:solidFill>
                  <a:schemeClr val="tx1"/>
                </a:solidFill>
              </a:rPr>
              <a:t>: 0.4923 (from 0.65)</a:t>
            </a:r>
          </a:p>
          <a:p>
            <a:r>
              <a:rPr lang="en-US" b="1" dirty="0">
                <a:solidFill>
                  <a:schemeClr val="tx1"/>
                </a:solidFill>
              </a:rPr>
              <a:t>Recall</a:t>
            </a:r>
            <a:r>
              <a:rPr lang="en-US" dirty="0">
                <a:solidFill>
                  <a:schemeClr val="tx1"/>
                </a:solidFill>
              </a:rPr>
              <a:t>: 0.6051 (from 0.37)</a:t>
            </a:r>
          </a:p>
          <a:p>
            <a:r>
              <a:rPr lang="en-US" b="1" dirty="0">
                <a:solidFill>
                  <a:schemeClr val="tx1"/>
                </a:solidFill>
              </a:rPr>
              <a:t>F1-Score</a:t>
            </a:r>
            <a:r>
              <a:rPr lang="en-US" dirty="0">
                <a:solidFill>
                  <a:schemeClr val="tx1"/>
                </a:solidFill>
              </a:rPr>
              <a:t>: 0.5429 (from 0.47)</a:t>
            </a:r>
          </a:p>
          <a:p>
            <a:r>
              <a:rPr lang="en-US" b="1" dirty="0">
                <a:solidFill>
                  <a:schemeClr val="tx1"/>
                </a:solidFill>
              </a:rPr>
              <a:t>AUC:</a:t>
            </a:r>
            <a:r>
              <a:rPr lang="en-US" dirty="0">
                <a:solidFill>
                  <a:schemeClr val="tx1"/>
                </a:solidFill>
              </a:rPr>
              <a:t> 0.7819 (from 0.77)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C4E90-AA96-3ED3-1C41-1D627BA324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60" r="49464"/>
          <a:stretch>
            <a:fillRect/>
          </a:stretch>
        </p:blipFill>
        <p:spPr>
          <a:xfrm>
            <a:off x="8610600" y="3904839"/>
            <a:ext cx="3410857" cy="28535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C52274-9CCC-5D16-EBEE-AA19A911F423}"/>
              </a:ext>
            </a:extLst>
          </p:cNvPr>
          <p:cNvSpPr/>
          <p:nvPr/>
        </p:nvSpPr>
        <p:spPr>
          <a:xfrm>
            <a:off x="245560" y="1877144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Insights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81A2DE-4A45-18BA-827A-81BAC66C3F94}"/>
              </a:ext>
            </a:extLst>
          </p:cNvPr>
          <p:cNvSpPr/>
          <p:nvPr/>
        </p:nvSpPr>
        <p:spPr>
          <a:xfrm>
            <a:off x="5797934" y="3904839"/>
            <a:ext cx="2643648" cy="2853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 can analyze which features the decision trees use most for splitting decisions. For this model  it’s: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repay_max</a:t>
            </a:r>
            <a:r>
              <a:rPr lang="en-US" dirty="0">
                <a:solidFill>
                  <a:schemeClr val="tx1"/>
                </a:solidFill>
              </a:rPr>
              <a:t>, pay, etc.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Feature importance helps interpret what drives default prediction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3FFE17-BDC8-6A82-57C8-4C2FDBFA11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0000" r="50000"/>
          <a:stretch>
            <a:fillRect/>
          </a:stretch>
        </p:blipFill>
        <p:spPr>
          <a:xfrm>
            <a:off x="8569949" y="1018555"/>
            <a:ext cx="3302020" cy="8883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D04647-94CB-5807-9073-8A68FE277E3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000" t="50000"/>
          <a:stretch>
            <a:fillRect/>
          </a:stretch>
        </p:blipFill>
        <p:spPr>
          <a:xfrm>
            <a:off x="8523384" y="2236931"/>
            <a:ext cx="3325127" cy="8945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9C72D6-ADC9-8BFB-D5AE-B3183C21105E}"/>
              </a:ext>
            </a:extLst>
          </p:cNvPr>
          <p:cNvSpPr/>
          <p:nvPr/>
        </p:nvSpPr>
        <p:spPr>
          <a:xfrm>
            <a:off x="5804908" y="509798"/>
            <a:ext cx="2586182" cy="2853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- Max depth per tree: 3</a:t>
            </a:r>
          </a:p>
          <a:p>
            <a:r>
              <a:rPr lang="en-US" dirty="0">
                <a:solidFill>
                  <a:schemeClr val="tx1"/>
                </a:solidFill>
              </a:rPr>
              <a:t>- Each tree is learning from previous tree’s errors per the graph</a:t>
            </a:r>
          </a:p>
          <a:p>
            <a:r>
              <a:rPr lang="en-US" dirty="0">
                <a:solidFill>
                  <a:schemeClr val="tx1"/>
                </a:solidFill>
              </a:rPr>
              <a:t>- Leaf values represent contribution to final prediction</a:t>
            </a:r>
          </a:p>
          <a:p>
            <a:r>
              <a:rPr lang="en-US" dirty="0">
                <a:solidFill>
                  <a:schemeClr val="tx1"/>
                </a:solidFill>
              </a:rPr>
              <a:t>- Feature splits chosen to minimize loss function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A6D433-C439-0D67-1C6D-7706F572F5BC}"/>
              </a:ext>
            </a:extLst>
          </p:cNvPr>
          <p:cNvSpPr/>
          <p:nvPr/>
        </p:nvSpPr>
        <p:spPr>
          <a:xfrm>
            <a:off x="5775033" y="3429000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Important 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90FF06-983A-CD75-00D2-AC2EA2C1D90C}"/>
              </a:ext>
            </a:extLst>
          </p:cNvPr>
          <p:cNvSpPr/>
          <p:nvPr/>
        </p:nvSpPr>
        <p:spPr>
          <a:xfrm>
            <a:off x="5797934" y="51461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Viz</a:t>
            </a:r>
          </a:p>
        </p:txBody>
      </p:sp>
    </p:spTree>
    <p:extLst>
      <p:ext uri="{BB962C8B-B14F-4D97-AF65-F5344CB8AC3E}">
        <p14:creationId xmlns:p14="http://schemas.microsoft.com/office/powerpoint/2010/main" val="1534005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2C327-9826-B339-7345-4F6D68E71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ile of credit cards">
            <a:extLst>
              <a:ext uri="{FF2B5EF4-FFF2-40B4-BE49-F238E27FC236}">
                <a16:creationId xmlns:a16="http://schemas.microsoft.com/office/drawing/2014/main" id="{56FF70A8-6A22-C9CF-D7A4-96BCAC9D56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0" b="699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7F3292-A4FD-579C-9526-0F897F37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07" y="410210"/>
            <a:ext cx="541251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XGBoost</a:t>
            </a:r>
            <a:r>
              <a:rPr lang="en-US" dirty="0">
                <a:solidFill>
                  <a:schemeClr val="bg1"/>
                </a:solidFill>
              </a:rPr>
              <a:t> Cost-Effective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B1381-BFDB-5CBC-AE79-FCB461B1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CB86C-91B0-CD0A-D344-7E82C26C132B}"/>
              </a:ext>
            </a:extLst>
          </p:cNvPr>
          <p:cNvSpPr/>
          <p:nvPr/>
        </p:nvSpPr>
        <p:spPr>
          <a:xfrm>
            <a:off x="228600" y="2320206"/>
            <a:ext cx="5412509" cy="41720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Model 2:</a:t>
            </a:r>
            <a:r>
              <a:rPr lang="en-US" dirty="0">
                <a:solidFill>
                  <a:schemeClr val="tx1"/>
                </a:solidFill>
              </a:rPr>
              <a:t> Cost-effective </a:t>
            </a: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– false negatives are penalized more heavily.  To enable cost-sensitive </a:t>
            </a: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, a “</a:t>
            </a:r>
            <a:r>
              <a:rPr lang="en-US" dirty="0" err="1">
                <a:solidFill>
                  <a:schemeClr val="tx1"/>
                </a:solidFill>
              </a:rPr>
              <a:t>scale_pos_weight</a:t>
            </a:r>
            <a:r>
              <a:rPr lang="en-US" dirty="0">
                <a:solidFill>
                  <a:schemeClr val="tx1"/>
                </a:solidFill>
              </a:rPr>
              <a:t>” was added with a 3.52:1 ratio considering the in-balance of classes.</a:t>
            </a:r>
          </a:p>
          <a:p>
            <a:r>
              <a:rPr lang="en-US" b="1" dirty="0">
                <a:solidFill>
                  <a:schemeClr val="tx1"/>
                </a:solidFill>
              </a:rPr>
              <a:t>Accuracy</a:t>
            </a:r>
            <a:r>
              <a:rPr lang="en-US" dirty="0">
                <a:solidFill>
                  <a:schemeClr val="tx1"/>
                </a:solidFill>
              </a:rPr>
              <a:t>: 0.7620</a:t>
            </a:r>
          </a:p>
          <a:p>
            <a:r>
              <a:rPr lang="en-US" b="1" dirty="0">
                <a:solidFill>
                  <a:schemeClr val="tx1"/>
                </a:solidFill>
              </a:rPr>
              <a:t>Precision</a:t>
            </a:r>
            <a:r>
              <a:rPr lang="en-US" dirty="0">
                <a:solidFill>
                  <a:schemeClr val="tx1"/>
                </a:solidFill>
              </a:rPr>
              <a:t>: 0.4715</a:t>
            </a:r>
          </a:p>
          <a:p>
            <a:r>
              <a:rPr lang="en-US" b="1" dirty="0">
                <a:solidFill>
                  <a:schemeClr val="tx1"/>
                </a:solidFill>
              </a:rPr>
              <a:t>Recall</a:t>
            </a:r>
            <a:r>
              <a:rPr lang="en-US" dirty="0">
                <a:solidFill>
                  <a:schemeClr val="tx1"/>
                </a:solidFill>
              </a:rPr>
              <a:t>: 0.6285</a:t>
            </a:r>
          </a:p>
          <a:p>
            <a:r>
              <a:rPr lang="en-US" b="1" dirty="0">
                <a:solidFill>
                  <a:schemeClr val="tx1"/>
                </a:solidFill>
              </a:rPr>
              <a:t>F1-Score</a:t>
            </a:r>
            <a:r>
              <a:rPr lang="en-US" dirty="0">
                <a:solidFill>
                  <a:schemeClr val="tx1"/>
                </a:solidFill>
              </a:rPr>
              <a:t>: 0.5388</a:t>
            </a:r>
          </a:p>
          <a:p>
            <a:r>
              <a:rPr lang="en-US" b="1" dirty="0">
                <a:solidFill>
                  <a:schemeClr val="tx1"/>
                </a:solidFill>
              </a:rPr>
              <a:t>AUC (Area Under the ROC Curve)</a:t>
            </a:r>
            <a:r>
              <a:rPr lang="en-US" dirty="0">
                <a:solidFill>
                  <a:schemeClr val="tx1"/>
                </a:solidFill>
              </a:rPr>
              <a:t>: 0.7757</a:t>
            </a:r>
          </a:p>
          <a:p>
            <a:r>
              <a:rPr lang="en-US" b="1" dirty="0">
                <a:solidFill>
                  <a:schemeClr val="tx1"/>
                </a:solidFill>
              </a:rPr>
              <a:t>Missed Defaults (FN):</a:t>
            </a:r>
            <a:r>
              <a:rPr lang="en-US" dirty="0">
                <a:solidFill>
                  <a:schemeClr val="tx1"/>
                </a:solidFill>
              </a:rPr>
              <a:t> 493</a:t>
            </a:r>
          </a:p>
          <a:p>
            <a:r>
              <a:rPr lang="en-US" b="1" dirty="0">
                <a:solidFill>
                  <a:schemeClr val="tx1"/>
                </a:solidFill>
              </a:rPr>
              <a:t>False Alarms (FP)</a:t>
            </a:r>
            <a:r>
              <a:rPr lang="en-US" dirty="0">
                <a:solidFill>
                  <a:schemeClr val="tx1"/>
                </a:solidFill>
              </a:rPr>
              <a:t>: 935</a:t>
            </a:r>
          </a:p>
          <a:p>
            <a:r>
              <a:rPr lang="en-US" b="1" dirty="0">
                <a:solidFill>
                  <a:schemeClr val="tx1"/>
                </a:solidFill>
              </a:rPr>
              <a:t>Caught Defaults (TP):</a:t>
            </a:r>
            <a:r>
              <a:rPr lang="en-US" dirty="0">
                <a:solidFill>
                  <a:schemeClr val="tx1"/>
                </a:solidFill>
              </a:rPr>
              <a:t> 834</a:t>
            </a:r>
          </a:p>
          <a:p>
            <a:r>
              <a:rPr lang="en-US" b="1" dirty="0">
                <a:solidFill>
                  <a:schemeClr val="tx1"/>
                </a:solidFill>
              </a:rPr>
              <a:t>True Negatives (TN): </a:t>
            </a:r>
            <a:r>
              <a:rPr lang="en-US" dirty="0">
                <a:solidFill>
                  <a:schemeClr val="tx1"/>
                </a:solidFill>
              </a:rPr>
              <a:t>3738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C0C644-16E4-4B17-B34B-02DFB2B78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820" y="3259886"/>
            <a:ext cx="6172580" cy="22926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677782-97D6-E52E-C8FD-77F76E55B6C9}"/>
              </a:ext>
            </a:extLst>
          </p:cNvPr>
          <p:cNvCxnSpPr/>
          <p:nvPr/>
        </p:nvCxnSpPr>
        <p:spPr>
          <a:xfrm flipH="1">
            <a:off x="8045450" y="2571750"/>
            <a:ext cx="457200" cy="17653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22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ile of credit cards">
            <a:extLst>
              <a:ext uri="{FF2B5EF4-FFF2-40B4-BE49-F238E27FC236}">
                <a16:creationId xmlns:a16="http://schemas.microsoft.com/office/drawing/2014/main" id="{D00EF8F5-BE66-6460-C7FA-8E18AAC621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0" b="699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3CEF9A-699E-EB6A-1245-337FD417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4160"/>
            <a:ext cx="851620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Random Forest Classifier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885B5-51D3-F059-3D34-EA35ADB8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96663-0130-A2CD-2715-38CB0A3E4051}"/>
              </a:ext>
            </a:extLst>
          </p:cNvPr>
          <p:cNvSpPr/>
          <p:nvPr/>
        </p:nvSpPr>
        <p:spPr>
          <a:xfrm>
            <a:off x="228600" y="2320206"/>
            <a:ext cx="5412509" cy="41720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Model 3:</a:t>
            </a:r>
            <a:r>
              <a:rPr lang="en-US" dirty="0">
                <a:solidFill>
                  <a:schemeClr val="tx1"/>
                </a:solidFill>
              </a:rPr>
              <a:t> Experiments with other models – Random Forest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Accuracy</a:t>
            </a:r>
            <a:r>
              <a:rPr lang="en-US" dirty="0">
                <a:solidFill>
                  <a:schemeClr val="tx1"/>
                </a:solidFill>
              </a:rPr>
              <a:t>: 0.7758</a:t>
            </a:r>
          </a:p>
          <a:p>
            <a:r>
              <a:rPr lang="en-US" b="1" dirty="0">
                <a:solidFill>
                  <a:schemeClr val="tx1"/>
                </a:solidFill>
              </a:rPr>
              <a:t>Precision</a:t>
            </a:r>
            <a:r>
              <a:rPr lang="en-US" dirty="0">
                <a:solidFill>
                  <a:schemeClr val="tx1"/>
                </a:solidFill>
              </a:rPr>
              <a:t>: 0.4943</a:t>
            </a:r>
          </a:p>
          <a:p>
            <a:r>
              <a:rPr lang="en-US" b="1" dirty="0">
                <a:solidFill>
                  <a:schemeClr val="tx1"/>
                </a:solidFill>
              </a:rPr>
              <a:t>Recall</a:t>
            </a:r>
            <a:r>
              <a:rPr lang="en-US" dirty="0">
                <a:solidFill>
                  <a:schemeClr val="tx1"/>
                </a:solidFill>
              </a:rPr>
              <a:t>: 0.5923</a:t>
            </a:r>
          </a:p>
          <a:p>
            <a:r>
              <a:rPr lang="en-US" b="1" dirty="0">
                <a:solidFill>
                  <a:schemeClr val="tx1"/>
                </a:solidFill>
              </a:rPr>
              <a:t>F1-Score: </a:t>
            </a:r>
            <a:r>
              <a:rPr lang="en-US" dirty="0">
                <a:solidFill>
                  <a:schemeClr val="tx1"/>
                </a:solidFill>
              </a:rPr>
              <a:t>0.5389</a:t>
            </a:r>
          </a:p>
          <a:p>
            <a:r>
              <a:rPr lang="en-US" b="1" dirty="0">
                <a:solidFill>
                  <a:schemeClr val="tx1"/>
                </a:solidFill>
              </a:rPr>
              <a:t>AUC (Area Under the ROC Curve): </a:t>
            </a:r>
            <a:r>
              <a:rPr lang="en-US" dirty="0">
                <a:solidFill>
                  <a:schemeClr val="tx1"/>
                </a:solidFill>
              </a:rPr>
              <a:t>0.7802</a:t>
            </a:r>
          </a:p>
          <a:p>
            <a:r>
              <a:rPr lang="en-US" b="1" dirty="0">
                <a:solidFill>
                  <a:schemeClr val="tx1"/>
                </a:solidFill>
              </a:rPr>
              <a:t>Missed Defaults (FN): </a:t>
            </a:r>
            <a:r>
              <a:rPr lang="en-US" dirty="0">
                <a:solidFill>
                  <a:schemeClr val="tx1"/>
                </a:solidFill>
              </a:rPr>
              <a:t>541</a:t>
            </a:r>
          </a:p>
          <a:p>
            <a:r>
              <a:rPr lang="en-US" b="1" dirty="0">
                <a:solidFill>
                  <a:schemeClr val="tx1"/>
                </a:solidFill>
              </a:rPr>
              <a:t>False Alarms (FP): </a:t>
            </a:r>
            <a:r>
              <a:rPr lang="en-US" dirty="0">
                <a:solidFill>
                  <a:schemeClr val="tx1"/>
                </a:solidFill>
              </a:rPr>
              <a:t>804</a:t>
            </a:r>
          </a:p>
          <a:p>
            <a:r>
              <a:rPr lang="en-US" b="1" dirty="0">
                <a:solidFill>
                  <a:schemeClr val="tx1"/>
                </a:solidFill>
              </a:rPr>
              <a:t>Caught Defaults (TP): </a:t>
            </a:r>
            <a:r>
              <a:rPr lang="en-US" dirty="0">
                <a:solidFill>
                  <a:schemeClr val="tx1"/>
                </a:solidFill>
              </a:rPr>
              <a:t>786</a:t>
            </a:r>
          </a:p>
          <a:p>
            <a:r>
              <a:rPr lang="en-US" b="1" dirty="0">
                <a:solidFill>
                  <a:schemeClr val="tx1"/>
                </a:solidFill>
              </a:rPr>
              <a:t>True Negatives (TN): </a:t>
            </a:r>
            <a:r>
              <a:rPr lang="en-US" dirty="0">
                <a:solidFill>
                  <a:schemeClr val="tx1"/>
                </a:solidFill>
              </a:rPr>
              <a:t>3869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356D4A-A725-C53B-A341-0A9BFCC1C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219" y="2054465"/>
            <a:ext cx="4031172" cy="44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4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age of bar graphs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399" y="1829501"/>
            <a:ext cx="7496755" cy="913615"/>
          </a:xfrm>
        </p:spPr>
        <p:txBody>
          <a:bodyPr>
            <a:noAutofit/>
          </a:bodyPr>
          <a:lstStyle/>
          <a:p>
            <a:r>
              <a:rPr lang="en-US" sz="2400" b="1" dirty="0"/>
              <a:t>Statement: </a:t>
            </a:r>
            <a:r>
              <a:rPr lang="en-US" sz="2400" dirty="0"/>
              <a:t>Predict whether a credit card customer will default on their next payment, which enables proactive risk management and minimizing financial losses.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525" y="2828672"/>
            <a:ext cx="3886200" cy="320040"/>
          </a:xfrm>
        </p:spPr>
        <p:txBody>
          <a:bodyPr/>
          <a:lstStyle/>
          <a:p>
            <a:r>
              <a:rPr lang="en-US" dirty="0"/>
              <a:t>WHY? – THE BUSINESS IMPACT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399" y="3155950"/>
            <a:ext cx="6088744" cy="3491593"/>
          </a:xfrm>
        </p:spPr>
        <p:txBody>
          <a:bodyPr>
            <a:normAutofit/>
          </a:bodyPr>
          <a:lstStyle/>
          <a:p>
            <a:r>
              <a:rPr lang="en-US" dirty="0"/>
              <a:t>Accurate predictions are needed to minimize financial loss for the credit card company. On average: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predicting a default (false negative) costs $10,000 per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Incorrectly predicting a default (false positive) can cost $200 per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imbalance is 77.88 non-default to 22.12 default (3.52:1 ratio).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Because of the high cost of defaults, recall (or catching the defaults) a critical metrics.</a:t>
            </a:r>
          </a:p>
          <a:p>
            <a:endParaRPr lang="en-US" dirty="0"/>
          </a:p>
          <a:p>
            <a:r>
              <a:rPr lang="en-US" dirty="0"/>
              <a:t>The model would need to prioritize catching true defaulters, while trying to minimize the chances of false positives. All to maximize profits.</a:t>
            </a:r>
          </a:p>
          <a:p>
            <a:endParaRPr lang="en-US" dirty="0"/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CS 677 Final Project – Presentation 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pic>
        <p:nvPicPr>
          <p:cNvPr id="1026" name="Picture 2" descr="Catching a Welcher: Classifying a Credit Card Defaulter | by Xian Jin Seow  | TDS Archive | Medium">
            <a:extLst>
              <a:ext uri="{FF2B5EF4-FFF2-40B4-BE49-F238E27FC236}">
                <a16:creationId xmlns:a16="http://schemas.microsoft.com/office/drawing/2014/main" id="{EF3030C0-92F8-CDFD-AED7-0086A26BC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26" y="3636518"/>
            <a:ext cx="2534856" cy="1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8A7F2-BAC5-E69A-8F68-2B7E0912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ile of credit cards">
            <a:extLst>
              <a:ext uri="{FF2B5EF4-FFF2-40B4-BE49-F238E27FC236}">
                <a16:creationId xmlns:a16="http://schemas.microsoft.com/office/drawing/2014/main" id="{A58698F0-70AF-DBC5-5AF3-558351A2B4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0" b="699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A961DF-B268-78F0-A6E7-7A71063E1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1" y="365760"/>
            <a:ext cx="5484877" cy="132556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Random Forest Classifier – Hyperparameter tuning and impact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0BB86-E507-7E72-39EE-DE862A52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207BC-43A0-7D7C-C3DB-C01488F4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6EF5B-BEE7-4810-A935-C7DFB8C15665}"/>
              </a:ext>
            </a:extLst>
          </p:cNvPr>
          <p:cNvSpPr/>
          <p:nvPr/>
        </p:nvSpPr>
        <p:spPr>
          <a:xfrm>
            <a:off x="5797934" y="3904839"/>
            <a:ext cx="2643648" cy="2853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 can analyze which features the decision trees use most for splitting decisions. For this model  it’s: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pay, </a:t>
            </a:r>
            <a:r>
              <a:rPr lang="en-US" dirty="0" err="1">
                <a:solidFill>
                  <a:schemeClr val="tx1"/>
                </a:solidFill>
              </a:rPr>
              <a:t>repay_max</a:t>
            </a:r>
            <a:r>
              <a:rPr lang="en-US" dirty="0">
                <a:solidFill>
                  <a:schemeClr val="tx1"/>
                </a:solidFill>
              </a:rPr>
              <a:t> etc.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Feature importance helps interpret what drives default prediction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6B2684-BAD8-B4C4-13DD-1F91E01C81F8}"/>
              </a:ext>
            </a:extLst>
          </p:cNvPr>
          <p:cNvSpPr/>
          <p:nvPr/>
        </p:nvSpPr>
        <p:spPr>
          <a:xfrm>
            <a:off x="5804908" y="509798"/>
            <a:ext cx="2586182" cy="2853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Shallow tree (less nodes) are simple but prevents over fitting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Deep tree is more complex but captures patterns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In this case shallow had better F1 score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17AD0A-D6B6-733A-2A31-3D2C07E90A65}"/>
              </a:ext>
            </a:extLst>
          </p:cNvPr>
          <p:cNvSpPr/>
          <p:nvPr/>
        </p:nvSpPr>
        <p:spPr>
          <a:xfrm>
            <a:off x="5775033" y="3429000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Important Features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B9DBE-4D63-8308-AA7C-D0FF6236C080}"/>
              </a:ext>
            </a:extLst>
          </p:cNvPr>
          <p:cNvSpPr/>
          <p:nvPr/>
        </p:nvSpPr>
        <p:spPr>
          <a:xfrm>
            <a:off x="5797934" y="51461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BAD6D-55F4-C33B-E162-EE22D72CECBA}"/>
              </a:ext>
            </a:extLst>
          </p:cNvPr>
          <p:cNvSpPr/>
          <p:nvPr/>
        </p:nvSpPr>
        <p:spPr>
          <a:xfrm>
            <a:off x="228600" y="2320206"/>
            <a:ext cx="5412509" cy="41720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Parameters tuning was done on: </a:t>
            </a:r>
            <a:r>
              <a:rPr lang="en-US" dirty="0" err="1">
                <a:solidFill>
                  <a:schemeClr val="tx1"/>
                </a:solidFill>
              </a:rPr>
              <a:t>n_estimators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max_depth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dirty="0" err="1">
                <a:solidFill>
                  <a:schemeClr val="tx1"/>
                </a:solidFill>
              </a:rPr>
              <a:t>min_samples_split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GridSearchCV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RandomForestClassifier</a:t>
            </a:r>
            <a:r>
              <a:rPr lang="en-US" dirty="0">
                <a:solidFill>
                  <a:schemeClr val="tx1"/>
                </a:solidFill>
              </a:rPr>
              <a:t> were used together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Accuracy</a:t>
            </a:r>
            <a:r>
              <a:rPr lang="en-US" dirty="0">
                <a:solidFill>
                  <a:schemeClr val="tx1"/>
                </a:solidFill>
              </a:rPr>
              <a:t>: 0.7792 (from 0.7758)</a:t>
            </a:r>
          </a:p>
          <a:p>
            <a:r>
              <a:rPr lang="en-US" b="1" dirty="0">
                <a:solidFill>
                  <a:schemeClr val="tx1"/>
                </a:solidFill>
              </a:rPr>
              <a:t>Precision</a:t>
            </a:r>
            <a:r>
              <a:rPr lang="en-US" dirty="0">
                <a:solidFill>
                  <a:schemeClr val="tx1"/>
                </a:solidFill>
              </a:rPr>
              <a:t>: 0.5096 (from 0.4943)</a:t>
            </a:r>
          </a:p>
          <a:p>
            <a:r>
              <a:rPr lang="en-US" b="1" dirty="0">
                <a:solidFill>
                  <a:schemeClr val="tx1"/>
                </a:solidFill>
              </a:rPr>
              <a:t>Recall</a:t>
            </a:r>
            <a:r>
              <a:rPr lang="en-US" dirty="0">
                <a:solidFill>
                  <a:schemeClr val="tx1"/>
                </a:solidFill>
              </a:rPr>
              <a:t>: 0.5885 (from 0.6923)</a:t>
            </a:r>
          </a:p>
          <a:p>
            <a:r>
              <a:rPr lang="en-US" b="1" dirty="0">
                <a:solidFill>
                  <a:schemeClr val="tx1"/>
                </a:solidFill>
              </a:rPr>
              <a:t>F1-Score</a:t>
            </a:r>
            <a:r>
              <a:rPr lang="en-US" dirty="0">
                <a:solidFill>
                  <a:schemeClr val="tx1"/>
                </a:solidFill>
              </a:rPr>
              <a:t>: 0.5410 (from 0.5389)</a:t>
            </a:r>
          </a:p>
          <a:p>
            <a:r>
              <a:rPr lang="en-US" b="1" dirty="0">
                <a:solidFill>
                  <a:schemeClr val="tx1"/>
                </a:solidFill>
              </a:rPr>
              <a:t>AUC:</a:t>
            </a:r>
            <a:r>
              <a:rPr lang="en-US" dirty="0">
                <a:solidFill>
                  <a:schemeClr val="tx1"/>
                </a:solidFill>
              </a:rPr>
              <a:t> 0.7797(from 0.7802)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Both models we did tuning on prioritize payment history (PAY_*) and credit utilization 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8F3FB-603B-F6ED-B43C-AD063ECB9295}"/>
              </a:ext>
            </a:extLst>
          </p:cNvPr>
          <p:cNvSpPr/>
          <p:nvPr/>
        </p:nvSpPr>
        <p:spPr>
          <a:xfrm>
            <a:off x="245560" y="1877144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Insights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854B0A-9465-11F1-7C45-DC61E12B3C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452"/>
          <a:stretch>
            <a:fillRect/>
          </a:stretch>
        </p:blipFill>
        <p:spPr>
          <a:xfrm>
            <a:off x="8475137" y="99581"/>
            <a:ext cx="2518901" cy="21272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8CE4FB-3EF2-4F5E-2C30-7EE121613D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/>
          <a:stretch>
            <a:fillRect/>
          </a:stretch>
        </p:blipFill>
        <p:spPr>
          <a:xfrm>
            <a:off x="9678654" y="1691323"/>
            <a:ext cx="2342803" cy="19606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53C9B6-7F93-3379-E49B-87C455A731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899" t="4438"/>
          <a:stretch>
            <a:fillRect/>
          </a:stretch>
        </p:blipFill>
        <p:spPr>
          <a:xfrm>
            <a:off x="8570556" y="3778342"/>
            <a:ext cx="3619920" cy="298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91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D8323-CCE4-0040-B295-C05B7216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ile of credit cards">
            <a:extLst>
              <a:ext uri="{FF2B5EF4-FFF2-40B4-BE49-F238E27FC236}">
                <a16:creationId xmlns:a16="http://schemas.microsoft.com/office/drawing/2014/main" id="{E9C79590-E94C-F2D4-1B79-F658A72265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0" b="6990"/>
          <a:stretch>
            <a:fillRect/>
          </a:stretch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15AF-C001-C027-DAE5-C690D6E99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72A30-D825-13FA-6024-6F2A1EEA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46B8F8-C457-B53B-5880-111E2C1D1EDF}"/>
              </a:ext>
            </a:extLst>
          </p:cNvPr>
          <p:cNvSpPr/>
          <p:nvPr/>
        </p:nvSpPr>
        <p:spPr>
          <a:xfrm>
            <a:off x="228600" y="2320206"/>
            <a:ext cx="5412509" cy="41720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Model 4:</a:t>
            </a:r>
            <a:r>
              <a:rPr lang="en-US" dirty="0">
                <a:solidFill>
                  <a:schemeClr val="tx1"/>
                </a:solidFill>
              </a:rPr>
              <a:t> More models we tested. This model is also cost sensitive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Accuracy: </a:t>
            </a:r>
            <a:r>
              <a:rPr lang="en-US" dirty="0">
                <a:solidFill>
                  <a:schemeClr val="tx1"/>
                </a:solidFill>
              </a:rPr>
              <a:t>0.7528</a:t>
            </a:r>
          </a:p>
          <a:p>
            <a:r>
              <a:rPr lang="en-US" b="1" dirty="0">
                <a:solidFill>
                  <a:schemeClr val="tx1"/>
                </a:solidFill>
              </a:rPr>
              <a:t>Precision: </a:t>
            </a:r>
            <a:r>
              <a:rPr lang="en-US" dirty="0">
                <a:solidFill>
                  <a:schemeClr val="tx1"/>
                </a:solidFill>
              </a:rPr>
              <a:t>0.4556</a:t>
            </a:r>
          </a:p>
          <a:p>
            <a:r>
              <a:rPr lang="en-US" b="1" dirty="0">
                <a:solidFill>
                  <a:schemeClr val="tx1"/>
                </a:solidFill>
              </a:rPr>
              <a:t>Recall: </a:t>
            </a:r>
            <a:r>
              <a:rPr lang="en-US" dirty="0">
                <a:solidFill>
                  <a:schemeClr val="tx1"/>
                </a:solidFill>
              </a:rPr>
              <a:t>0.6036</a:t>
            </a:r>
          </a:p>
          <a:p>
            <a:r>
              <a:rPr lang="en-US" b="1" dirty="0">
                <a:solidFill>
                  <a:schemeClr val="tx1"/>
                </a:solidFill>
              </a:rPr>
              <a:t>F1-Score: </a:t>
            </a:r>
            <a:r>
              <a:rPr lang="en-US" dirty="0">
                <a:solidFill>
                  <a:schemeClr val="tx1"/>
                </a:solidFill>
              </a:rPr>
              <a:t>0.5193</a:t>
            </a:r>
          </a:p>
          <a:p>
            <a:r>
              <a:rPr lang="en-US" b="1" dirty="0">
                <a:solidFill>
                  <a:schemeClr val="tx1"/>
                </a:solidFill>
              </a:rPr>
              <a:t>AUC (Area Under the ROC Curve): </a:t>
            </a:r>
            <a:r>
              <a:rPr lang="en-US" dirty="0">
                <a:solidFill>
                  <a:schemeClr val="tx1"/>
                </a:solidFill>
              </a:rPr>
              <a:t>0.7576</a:t>
            </a:r>
          </a:p>
          <a:p>
            <a:r>
              <a:rPr lang="en-US" b="1" dirty="0">
                <a:solidFill>
                  <a:schemeClr val="tx1"/>
                </a:solidFill>
              </a:rPr>
              <a:t>Missed Defaults (FN): </a:t>
            </a:r>
            <a:r>
              <a:rPr lang="en-US" dirty="0">
                <a:solidFill>
                  <a:schemeClr val="tx1"/>
                </a:solidFill>
              </a:rPr>
              <a:t>526</a:t>
            </a:r>
          </a:p>
          <a:p>
            <a:r>
              <a:rPr lang="en-US" b="1" dirty="0">
                <a:solidFill>
                  <a:schemeClr val="tx1"/>
                </a:solidFill>
              </a:rPr>
              <a:t>False Alarms (FP): </a:t>
            </a:r>
            <a:r>
              <a:rPr lang="en-US" dirty="0">
                <a:solidFill>
                  <a:schemeClr val="tx1"/>
                </a:solidFill>
              </a:rPr>
              <a:t>957</a:t>
            </a:r>
          </a:p>
          <a:p>
            <a:r>
              <a:rPr lang="en-US" b="1" dirty="0">
                <a:solidFill>
                  <a:schemeClr val="tx1"/>
                </a:solidFill>
              </a:rPr>
              <a:t>Caught Defaults (TP): </a:t>
            </a:r>
            <a:r>
              <a:rPr lang="en-US" dirty="0">
                <a:solidFill>
                  <a:schemeClr val="tx1"/>
                </a:solidFill>
              </a:rPr>
              <a:t>801</a:t>
            </a:r>
          </a:p>
          <a:p>
            <a:r>
              <a:rPr lang="en-US" b="1" dirty="0">
                <a:solidFill>
                  <a:schemeClr val="tx1"/>
                </a:solidFill>
              </a:rPr>
              <a:t>True Negatives (TN): </a:t>
            </a:r>
            <a:r>
              <a:rPr lang="en-US" dirty="0">
                <a:solidFill>
                  <a:schemeClr val="tx1"/>
                </a:solidFill>
              </a:rPr>
              <a:t>3716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37EB7FD-7A25-E326-E2F6-AA9667AE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4160"/>
            <a:ext cx="851620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Support Vector Machine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2C1E4E-35ED-D65A-73D7-E7C622830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037" y="2609478"/>
            <a:ext cx="3467125" cy="3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4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ACF9-ADEF-3E67-FF8B-DC01F6913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746BE-358D-55E1-F931-46253706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365760"/>
            <a:ext cx="8516205" cy="1325563"/>
          </a:xfrm>
        </p:spPr>
        <p:txBody>
          <a:bodyPr/>
          <a:lstStyle/>
          <a:p>
            <a:r>
              <a:rPr lang="en-US" dirty="0"/>
              <a:t>Kernel Functions Demonstration (SVM)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2C817-9EBD-0271-77EF-12AC9F507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52420-780D-4A17-B864-7305472E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4D426-4FB5-2231-D959-DB211687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0" name="Picture Placeholder 9" descr="Abstract glowing blue wireframe">
            <a:extLst>
              <a:ext uri="{FF2B5EF4-FFF2-40B4-BE49-F238E27FC236}">
                <a16:creationId xmlns:a16="http://schemas.microsoft.com/office/drawing/2014/main" id="{43B521CE-D176-44AB-1736-4DEA476A70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209" b="5209"/>
          <a:stretch>
            <a:fillRect/>
          </a:stretch>
        </p:blipFill>
        <p:spPr/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3E8BF97D-653C-E4C3-CAB2-54AB3D976612}"/>
              </a:ext>
            </a:extLst>
          </p:cNvPr>
          <p:cNvSpPr txBox="1">
            <a:spLocks/>
          </p:cNvSpPr>
          <p:nvPr/>
        </p:nvSpPr>
        <p:spPr>
          <a:xfrm>
            <a:off x="228600" y="264160"/>
            <a:ext cx="10308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Kernel Functions Demo (on SVM)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694A4B-AADB-553C-F7B7-F96F8B207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426" y="3373974"/>
            <a:ext cx="8529549" cy="31650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08024E-CE9C-E78D-0A73-A6DBE0F4477C}"/>
              </a:ext>
            </a:extLst>
          </p:cNvPr>
          <p:cNvSpPr/>
          <p:nvPr/>
        </p:nvSpPr>
        <p:spPr>
          <a:xfrm>
            <a:off x="226786" y="1461831"/>
            <a:ext cx="11736614" cy="1325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 used Support Vector Machines to show comparing different kernel functions:</a:t>
            </a:r>
          </a:p>
          <a:p>
            <a:r>
              <a:rPr lang="en-US" dirty="0">
                <a:solidFill>
                  <a:schemeClr val="tx1"/>
                </a:solidFill>
              </a:rPr>
              <a:t>-     Linear Kernel: For linearly separable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Radial Basis Function Kernel: For non-linear patterns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Polynomial Kernel: For polynomial decision boundaries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B5E393-21F0-3454-E2AF-F9DF605A7FE0}"/>
              </a:ext>
            </a:extLst>
          </p:cNvPr>
          <p:cNvSpPr/>
          <p:nvPr/>
        </p:nvSpPr>
        <p:spPr>
          <a:xfrm>
            <a:off x="226786" y="3883140"/>
            <a:ext cx="3173639" cy="2655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 found that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Linear: Slowest training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RBF: Most flexible, fastest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Polynomial: Medium speed, highest f-1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2D3E24-86D9-3C0E-635A-D11C36FE909F}"/>
              </a:ext>
            </a:extLst>
          </p:cNvPr>
          <p:cNvSpPr/>
          <p:nvPr/>
        </p:nvSpPr>
        <p:spPr>
          <a:xfrm>
            <a:off x="226786" y="3429000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Insights</a:t>
            </a:r>
          </a:p>
        </p:txBody>
      </p:sp>
    </p:spTree>
    <p:extLst>
      <p:ext uri="{BB962C8B-B14F-4D97-AF65-F5344CB8AC3E}">
        <p14:creationId xmlns:p14="http://schemas.microsoft.com/office/powerpoint/2010/main" val="1714160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FDE83-43F4-5106-B228-408F8B78F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ile of credit cards">
            <a:extLst>
              <a:ext uri="{FF2B5EF4-FFF2-40B4-BE49-F238E27FC236}">
                <a16:creationId xmlns:a16="http://schemas.microsoft.com/office/drawing/2014/main" id="{643C11D6-1C65-A922-760C-F9959385F6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0" b="6990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BDD07-DB74-78A5-5A4C-F2396904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68B55-061C-AD67-A080-7438908EEDEB}"/>
              </a:ext>
            </a:extLst>
          </p:cNvPr>
          <p:cNvSpPr/>
          <p:nvPr/>
        </p:nvSpPr>
        <p:spPr>
          <a:xfrm>
            <a:off x="228600" y="2320206"/>
            <a:ext cx="5412509" cy="41720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Model 5:</a:t>
            </a:r>
            <a:r>
              <a:rPr lang="en-US" dirty="0">
                <a:solidFill>
                  <a:schemeClr val="tx1"/>
                </a:solidFill>
              </a:rPr>
              <a:t> We </a:t>
            </a:r>
            <a:r>
              <a:rPr lang="en-US" dirty="0" err="1">
                <a:solidFill>
                  <a:schemeClr val="tx1"/>
                </a:solidFill>
              </a:rPr>
              <a:t>pefromed</a:t>
            </a:r>
            <a:r>
              <a:rPr lang="en-US" dirty="0">
                <a:solidFill>
                  <a:schemeClr val="tx1"/>
                </a:solidFill>
              </a:rPr>
              <a:t> logistic regression with a SGD optimizer.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Accuracy: </a:t>
            </a:r>
            <a:r>
              <a:rPr lang="en-US" dirty="0">
                <a:solidFill>
                  <a:schemeClr val="tx1"/>
                </a:solidFill>
              </a:rPr>
              <a:t>0.7193</a:t>
            </a:r>
          </a:p>
          <a:p>
            <a:r>
              <a:rPr lang="en-US" b="1" dirty="0">
                <a:solidFill>
                  <a:schemeClr val="tx1"/>
                </a:solidFill>
              </a:rPr>
              <a:t>Precision: </a:t>
            </a:r>
            <a:r>
              <a:rPr lang="en-US" dirty="0">
                <a:solidFill>
                  <a:schemeClr val="tx1"/>
                </a:solidFill>
              </a:rPr>
              <a:t>0.4126</a:t>
            </a:r>
          </a:p>
          <a:p>
            <a:r>
              <a:rPr lang="en-US" b="1" dirty="0">
                <a:solidFill>
                  <a:schemeClr val="tx1"/>
                </a:solidFill>
              </a:rPr>
              <a:t>Recall: </a:t>
            </a:r>
            <a:r>
              <a:rPr lang="en-US" dirty="0">
                <a:solidFill>
                  <a:schemeClr val="tx1"/>
                </a:solidFill>
              </a:rPr>
              <a:t>0.6353</a:t>
            </a:r>
          </a:p>
          <a:p>
            <a:r>
              <a:rPr lang="en-US" b="1" dirty="0">
                <a:solidFill>
                  <a:schemeClr val="tx1"/>
                </a:solidFill>
              </a:rPr>
              <a:t>F1-Score: </a:t>
            </a:r>
            <a:r>
              <a:rPr lang="en-US" dirty="0">
                <a:solidFill>
                  <a:schemeClr val="tx1"/>
                </a:solidFill>
              </a:rPr>
              <a:t>0.5003</a:t>
            </a:r>
          </a:p>
          <a:p>
            <a:r>
              <a:rPr lang="en-US" b="1" dirty="0">
                <a:solidFill>
                  <a:schemeClr val="tx1"/>
                </a:solidFill>
              </a:rPr>
              <a:t>AUC (Area Under the ROC Curve): </a:t>
            </a:r>
            <a:r>
              <a:rPr lang="en-US" dirty="0">
                <a:solidFill>
                  <a:schemeClr val="tx1"/>
                </a:solidFill>
              </a:rPr>
              <a:t>0.7360</a:t>
            </a:r>
          </a:p>
          <a:p>
            <a:r>
              <a:rPr lang="en-US" b="1" dirty="0">
                <a:solidFill>
                  <a:schemeClr val="tx1"/>
                </a:solidFill>
              </a:rPr>
              <a:t>Missed Defaults (FN): </a:t>
            </a:r>
            <a:r>
              <a:rPr lang="en-US" dirty="0">
                <a:solidFill>
                  <a:schemeClr val="tx1"/>
                </a:solidFill>
              </a:rPr>
              <a:t>484</a:t>
            </a:r>
          </a:p>
          <a:p>
            <a:r>
              <a:rPr lang="en-US" b="1" dirty="0">
                <a:solidFill>
                  <a:schemeClr val="tx1"/>
                </a:solidFill>
              </a:rPr>
              <a:t>False Alarms (FP): </a:t>
            </a:r>
            <a:r>
              <a:rPr lang="en-US" dirty="0">
                <a:solidFill>
                  <a:schemeClr val="tx1"/>
                </a:solidFill>
              </a:rPr>
              <a:t>1200</a:t>
            </a:r>
          </a:p>
          <a:p>
            <a:r>
              <a:rPr lang="en-US" b="1" dirty="0">
                <a:solidFill>
                  <a:schemeClr val="tx1"/>
                </a:solidFill>
              </a:rPr>
              <a:t>Caught Defaults (TP):</a:t>
            </a:r>
            <a:r>
              <a:rPr lang="en-US" dirty="0">
                <a:solidFill>
                  <a:schemeClr val="tx1"/>
                </a:solidFill>
              </a:rPr>
              <a:t> 843</a:t>
            </a:r>
          </a:p>
          <a:p>
            <a:r>
              <a:rPr lang="en-US" b="1" dirty="0">
                <a:solidFill>
                  <a:schemeClr val="tx1"/>
                </a:solidFill>
              </a:rPr>
              <a:t>True Negatives (TN): </a:t>
            </a:r>
            <a:r>
              <a:rPr lang="en-US" dirty="0">
                <a:solidFill>
                  <a:schemeClr val="tx1"/>
                </a:solidFill>
              </a:rPr>
              <a:t>3473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E4C746A-7533-AA23-0859-0A46864F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4160"/>
            <a:ext cx="851620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Logistic Regression (with SGD)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1BB9E7-F701-4C95-F59D-A8C88A485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492" y="1848700"/>
            <a:ext cx="3884626" cy="483015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7D1751-3C3D-B598-A9F3-69FF33015061}"/>
              </a:ext>
            </a:extLst>
          </p:cNvPr>
          <p:cNvCxnSpPr/>
          <p:nvPr/>
        </p:nvCxnSpPr>
        <p:spPr>
          <a:xfrm flipH="1" flipV="1">
            <a:off x="8146091" y="2320206"/>
            <a:ext cx="1197428" cy="254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620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D4FBA-6FA2-C771-2B48-22717B74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ile of credit cards">
            <a:extLst>
              <a:ext uri="{FF2B5EF4-FFF2-40B4-BE49-F238E27FC236}">
                <a16:creationId xmlns:a16="http://schemas.microsoft.com/office/drawing/2014/main" id="{38DBC812-F4A9-CBFB-7F85-F972ABEF24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990" b="6990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7730C-A669-B995-F59A-E4686BA8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0CB5C-D9F8-02E3-399D-991498B6BAFE}"/>
              </a:ext>
            </a:extLst>
          </p:cNvPr>
          <p:cNvSpPr/>
          <p:nvPr/>
        </p:nvSpPr>
        <p:spPr>
          <a:xfrm>
            <a:off x="228600" y="2320206"/>
            <a:ext cx="5412509" cy="41720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Model 6:</a:t>
            </a:r>
            <a:r>
              <a:rPr lang="en-US" dirty="0">
                <a:solidFill>
                  <a:schemeClr val="tx1"/>
                </a:solidFill>
              </a:rPr>
              <a:t> The out of the box version of Gadient Boosting provided by </a:t>
            </a:r>
            <a:r>
              <a:rPr lang="en-US" dirty="0" err="1">
                <a:solidFill>
                  <a:schemeClr val="tx1"/>
                </a:solidFill>
              </a:rPr>
              <a:t>sklearn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Accuracy</a:t>
            </a:r>
            <a:r>
              <a:rPr lang="en-US" dirty="0">
                <a:solidFill>
                  <a:schemeClr val="tx1"/>
                </a:solidFill>
              </a:rPr>
              <a:t>: 0.7508</a:t>
            </a:r>
          </a:p>
          <a:p>
            <a:r>
              <a:rPr lang="en-US" b="1" dirty="0">
                <a:solidFill>
                  <a:schemeClr val="tx1"/>
                </a:solidFill>
              </a:rPr>
              <a:t>Precision: </a:t>
            </a:r>
            <a:r>
              <a:rPr lang="en-US" dirty="0">
                <a:solidFill>
                  <a:schemeClr val="tx1"/>
                </a:solidFill>
              </a:rPr>
              <a:t>0.4546</a:t>
            </a:r>
          </a:p>
          <a:p>
            <a:r>
              <a:rPr lang="en-US" b="1" dirty="0">
                <a:solidFill>
                  <a:schemeClr val="tx1"/>
                </a:solidFill>
              </a:rPr>
              <a:t>Recall: </a:t>
            </a:r>
            <a:r>
              <a:rPr lang="en-US" dirty="0">
                <a:solidFill>
                  <a:schemeClr val="tx1"/>
                </a:solidFill>
              </a:rPr>
              <a:t>0.6338</a:t>
            </a:r>
          </a:p>
          <a:p>
            <a:r>
              <a:rPr lang="en-US" b="1" dirty="0">
                <a:solidFill>
                  <a:schemeClr val="tx1"/>
                </a:solidFill>
              </a:rPr>
              <a:t>F1-Score: </a:t>
            </a:r>
            <a:r>
              <a:rPr lang="en-US" dirty="0">
                <a:solidFill>
                  <a:schemeClr val="tx1"/>
                </a:solidFill>
              </a:rPr>
              <a:t>0.5294</a:t>
            </a:r>
          </a:p>
          <a:p>
            <a:r>
              <a:rPr lang="en-US" b="1" dirty="0">
                <a:solidFill>
                  <a:schemeClr val="tx1"/>
                </a:solidFill>
              </a:rPr>
              <a:t>AUC (Area Under the ROC Curve): </a:t>
            </a:r>
            <a:r>
              <a:rPr lang="en-US" dirty="0">
                <a:solidFill>
                  <a:schemeClr val="tx1"/>
                </a:solidFill>
              </a:rPr>
              <a:t>0.7811</a:t>
            </a:r>
          </a:p>
          <a:p>
            <a:r>
              <a:rPr lang="en-US" b="1" dirty="0">
                <a:solidFill>
                  <a:schemeClr val="tx1"/>
                </a:solidFill>
              </a:rPr>
              <a:t>Missed Defaults (FN):</a:t>
            </a:r>
            <a:r>
              <a:rPr lang="en-US" dirty="0">
                <a:solidFill>
                  <a:schemeClr val="tx1"/>
                </a:solidFill>
              </a:rPr>
              <a:t> 486</a:t>
            </a:r>
          </a:p>
          <a:p>
            <a:r>
              <a:rPr lang="en-US" b="1" dirty="0">
                <a:solidFill>
                  <a:schemeClr val="tx1"/>
                </a:solidFill>
              </a:rPr>
              <a:t>False Alarms (FP): </a:t>
            </a:r>
            <a:r>
              <a:rPr lang="en-US" dirty="0">
                <a:solidFill>
                  <a:schemeClr val="tx1"/>
                </a:solidFill>
              </a:rPr>
              <a:t>1009</a:t>
            </a:r>
          </a:p>
          <a:p>
            <a:r>
              <a:rPr lang="en-US" b="1" dirty="0">
                <a:solidFill>
                  <a:schemeClr val="tx1"/>
                </a:solidFill>
              </a:rPr>
              <a:t>Caught Defaults (TP)</a:t>
            </a:r>
            <a:r>
              <a:rPr lang="en-US" dirty="0">
                <a:solidFill>
                  <a:schemeClr val="tx1"/>
                </a:solidFill>
              </a:rPr>
              <a:t>: 841</a:t>
            </a:r>
          </a:p>
          <a:p>
            <a:r>
              <a:rPr lang="en-US" b="1" dirty="0">
                <a:solidFill>
                  <a:schemeClr val="tx1"/>
                </a:solidFill>
              </a:rPr>
              <a:t>True Negatives (TN): </a:t>
            </a:r>
            <a:r>
              <a:rPr lang="en-US" dirty="0">
                <a:solidFill>
                  <a:schemeClr val="tx1"/>
                </a:solidFill>
              </a:rPr>
              <a:t>3664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CA3BB0A-3CF8-CD90-ADA6-58356380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4160"/>
            <a:ext cx="851620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Gradient Boosting – We can skip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2C9214-5E69-ACBE-6DED-A1B9762F6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477" y="1853883"/>
            <a:ext cx="4038630" cy="413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87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9B54F-B304-A26B-889D-7B66913B6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ter parts">
            <a:extLst>
              <a:ext uri="{FF2B5EF4-FFF2-40B4-BE49-F238E27FC236}">
                <a16:creationId xmlns:a16="http://schemas.microsoft.com/office/drawing/2014/main" id="{FE07A45E-6FAE-21FC-C44B-ABAB8E905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-947240"/>
            <a:ext cx="12042322" cy="80282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C166FDD-44A5-079E-09D4-9DA83486F0E3}"/>
              </a:ext>
            </a:extLst>
          </p:cNvPr>
          <p:cNvSpPr/>
          <p:nvPr/>
        </p:nvSpPr>
        <p:spPr>
          <a:xfrm>
            <a:off x="809625" y="365761"/>
            <a:ext cx="8777061" cy="1274354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8DB40-8B26-0A13-22C3-02EC8A26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7866746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Other Analysis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0F70997-CB6D-3D1C-84B3-C97BE7CB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F9EB1C-1693-BDE7-715E-17D86EF2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631B0-37E5-D768-650D-93993F2C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52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B29D1-BAF6-A335-B451-5C80E3E52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89ADBF-D8C0-81F6-97EF-A87BE130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365760"/>
            <a:ext cx="8516205" cy="1325563"/>
          </a:xfrm>
        </p:spPr>
        <p:txBody>
          <a:bodyPr/>
          <a:lstStyle/>
          <a:p>
            <a:r>
              <a:rPr lang="en-US" dirty="0"/>
              <a:t>Kernel Functions Demonstration (SVM)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3A228-4E57-D9C9-4091-B4DDBB2F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AB4EF-4CD1-C993-87D4-7094685B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53464-14CA-37B2-9919-C8A90FEC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0" name="Picture Placeholder 9" descr="Abstract glowing blue wireframe">
            <a:extLst>
              <a:ext uri="{FF2B5EF4-FFF2-40B4-BE49-F238E27FC236}">
                <a16:creationId xmlns:a16="http://schemas.microsoft.com/office/drawing/2014/main" id="{F70E5EE4-5835-ED32-672E-FCF119D61B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209" b="5209"/>
          <a:stretch>
            <a:fillRect/>
          </a:stretch>
        </p:blipFill>
        <p:spPr/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3AE61ADA-1E43-BEE1-59E0-1074E2B5B2B7}"/>
              </a:ext>
            </a:extLst>
          </p:cNvPr>
          <p:cNvSpPr txBox="1">
            <a:spLocks/>
          </p:cNvSpPr>
          <p:nvPr/>
        </p:nvSpPr>
        <p:spPr>
          <a:xfrm>
            <a:off x="228600" y="264160"/>
            <a:ext cx="8516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Learning Curves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19579-E791-4C7C-C2D2-3DE996036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829" y="3942541"/>
            <a:ext cx="8708571" cy="2596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CD2872-C04D-EC6D-8DC8-BEB18481F2D9}"/>
              </a:ext>
            </a:extLst>
          </p:cNvPr>
          <p:cNvSpPr/>
          <p:nvPr/>
        </p:nvSpPr>
        <p:spPr>
          <a:xfrm>
            <a:off x="226786" y="1461830"/>
            <a:ext cx="11736614" cy="2379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 can use learning curves to detect underfitting and overfitting by showing how well the training and validation scores change with training size.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Small train-validation gap shows good generalization (low overfitting)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Converging curves show Model has learned effectively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Large gap shows overfitting (model memorizes training data)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Low scores for both show underfitting (model too simple)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45F9A-C9E2-B748-CD0E-922701159405}"/>
              </a:ext>
            </a:extLst>
          </p:cNvPr>
          <p:cNvSpPr/>
          <p:nvPr/>
        </p:nvSpPr>
        <p:spPr>
          <a:xfrm>
            <a:off x="226786" y="4419600"/>
            <a:ext cx="3028043" cy="21194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Therefore, we can conclude that: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Cost-Sensitive it’s overfitting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Logistic Regression/SGD good fit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68FDB3-8CD4-85FB-3D79-FEABF4AE4C6D}"/>
              </a:ext>
            </a:extLst>
          </p:cNvPr>
          <p:cNvSpPr/>
          <p:nvPr/>
        </p:nvSpPr>
        <p:spPr>
          <a:xfrm>
            <a:off x="226786" y="3931522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Insights</a:t>
            </a:r>
          </a:p>
        </p:txBody>
      </p:sp>
    </p:spTree>
    <p:extLst>
      <p:ext uri="{BB962C8B-B14F-4D97-AF65-F5344CB8AC3E}">
        <p14:creationId xmlns:p14="http://schemas.microsoft.com/office/powerpoint/2010/main" val="269528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28918-975E-094D-C8BB-FB05E8F0C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E5A59-E05A-37C3-46F9-96714BEF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365760"/>
            <a:ext cx="8516205" cy="1325563"/>
          </a:xfrm>
        </p:spPr>
        <p:txBody>
          <a:bodyPr/>
          <a:lstStyle/>
          <a:p>
            <a:r>
              <a:rPr lang="en-US" dirty="0"/>
              <a:t>Kernel Functions Demonstration (SVM)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CE62-4F12-921D-5613-B2BFC34A2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A07E2-3944-E1E9-3D0D-6D04549C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BC8B3-FD5C-0643-37DF-BD5DA76D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0" name="Picture Placeholder 9" descr="Abstract glowing blue wireframe">
            <a:extLst>
              <a:ext uri="{FF2B5EF4-FFF2-40B4-BE49-F238E27FC236}">
                <a16:creationId xmlns:a16="http://schemas.microsoft.com/office/drawing/2014/main" id="{D433AE7B-21D8-D1A3-B1B5-C8A0C8205F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209" b="5209"/>
          <a:stretch>
            <a:fillRect/>
          </a:stretch>
        </p:blipFill>
        <p:spPr/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E1C65B1-E4A2-C31C-1595-56EEC60EFC72}"/>
              </a:ext>
            </a:extLst>
          </p:cNvPr>
          <p:cNvSpPr txBox="1">
            <a:spLocks/>
          </p:cNvSpPr>
          <p:nvPr/>
        </p:nvSpPr>
        <p:spPr>
          <a:xfrm>
            <a:off x="228600" y="264160"/>
            <a:ext cx="8516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K-Fold Cross-Validation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90233D-184B-90B7-5D3B-8CA6A4EC90C3}"/>
              </a:ext>
            </a:extLst>
          </p:cNvPr>
          <p:cNvSpPr/>
          <p:nvPr/>
        </p:nvSpPr>
        <p:spPr>
          <a:xfrm>
            <a:off x="226786" y="1461830"/>
            <a:ext cx="11736614" cy="2379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This validation provides performance estimates across different training and validation data splits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The 22.12% default rate was maintained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Reduced variance in evaluation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Low standard deviation shows stable, consistent performance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High standard deviation shows model sensitive to data splits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CV scores validate test set results (no lucky splits)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7AC94D-56DB-FAE4-73F9-1E91E8C8F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800" y="3927421"/>
            <a:ext cx="6186171" cy="26276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071891-44D7-DD06-21F1-EEDD559D03E9}"/>
              </a:ext>
            </a:extLst>
          </p:cNvPr>
          <p:cNvSpPr/>
          <p:nvPr/>
        </p:nvSpPr>
        <p:spPr>
          <a:xfrm>
            <a:off x="226786" y="4419600"/>
            <a:ext cx="3028043" cy="21194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Therefore, we can conclude that:</a:t>
            </a:r>
          </a:p>
          <a:p>
            <a:r>
              <a:rPr lang="en-US" dirty="0">
                <a:solidFill>
                  <a:schemeClr val="tx1"/>
                </a:solidFill>
              </a:rPr>
              <a:t>- SVM is least stable and sensitive to data split</a:t>
            </a:r>
          </a:p>
          <a:p>
            <a:r>
              <a:rPr lang="en-US" dirty="0">
                <a:solidFill>
                  <a:schemeClr val="tx1"/>
                </a:solidFill>
              </a:rPr>
              <a:t>- Random forest sill best</a:t>
            </a:r>
          </a:p>
          <a:p>
            <a:r>
              <a:rPr lang="en-US" dirty="0">
                <a:solidFill>
                  <a:schemeClr val="tx1"/>
                </a:solidFill>
              </a:rPr>
              <a:t>- Logistic Regression seems most stable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12ED90-FCDD-00B5-103E-45CB3731DCBF}"/>
              </a:ext>
            </a:extLst>
          </p:cNvPr>
          <p:cNvSpPr/>
          <p:nvPr/>
        </p:nvSpPr>
        <p:spPr>
          <a:xfrm>
            <a:off x="236311" y="3921997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Insights</a:t>
            </a:r>
          </a:p>
        </p:txBody>
      </p:sp>
    </p:spTree>
    <p:extLst>
      <p:ext uri="{BB962C8B-B14F-4D97-AF65-F5344CB8AC3E}">
        <p14:creationId xmlns:p14="http://schemas.microsoft.com/office/powerpoint/2010/main" val="747042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6A105-97C0-7C26-1A27-C7EFBF2D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99E96F-2987-51DF-E4F2-B23BCC14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365760"/>
            <a:ext cx="8516205" cy="1325563"/>
          </a:xfrm>
        </p:spPr>
        <p:txBody>
          <a:bodyPr/>
          <a:lstStyle/>
          <a:p>
            <a:r>
              <a:rPr lang="en-US" dirty="0"/>
              <a:t>Final Comparison &amp; Our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D245-75B9-61D7-80DE-87865B22E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225DD-1309-B4FA-8F2B-664DE5F6F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CD1E8-8F8A-0575-8A2B-8AC7E1CB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2" name="Picture Placeholder 1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C78A0B4F-2533-7474-9BD8-43E8E7D951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764" b="11764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FA0122-217A-8373-7EEF-7BD37B844F89}"/>
              </a:ext>
            </a:extLst>
          </p:cNvPr>
          <p:cNvSpPr txBox="1"/>
          <p:nvPr/>
        </p:nvSpPr>
        <p:spPr>
          <a:xfrm>
            <a:off x="228600" y="6858000"/>
            <a:ext cx="11961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vallededempleo.wordpress.com/2018/03/02/como-podemos-empoderar-a-los-trabajadores-en-el-futuro-laboral-que-nos-espera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529D4-E737-206B-6575-3DCD9FD9F8B6}"/>
              </a:ext>
            </a:extLst>
          </p:cNvPr>
          <p:cNvSpPr/>
          <p:nvPr/>
        </p:nvSpPr>
        <p:spPr>
          <a:xfrm>
            <a:off x="809625" y="365761"/>
            <a:ext cx="5692775" cy="1274354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5AF5F0-293F-95DB-3F21-8E06940B4F8F}"/>
              </a:ext>
            </a:extLst>
          </p:cNvPr>
          <p:cNvSpPr txBox="1">
            <a:spLocks/>
          </p:cNvSpPr>
          <p:nvPr/>
        </p:nvSpPr>
        <p:spPr>
          <a:xfrm>
            <a:off x="914398" y="365760"/>
            <a:ext cx="78667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Final Findings</a:t>
            </a:r>
          </a:p>
        </p:txBody>
      </p:sp>
    </p:spTree>
    <p:extLst>
      <p:ext uri="{BB962C8B-B14F-4D97-AF65-F5344CB8AC3E}">
        <p14:creationId xmlns:p14="http://schemas.microsoft.com/office/powerpoint/2010/main" val="413578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FBD3A-F3B4-136A-BAB7-2DFCCF85D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6896F1-B960-36E8-2B8C-AA1BEDB2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365760"/>
            <a:ext cx="8516205" cy="1325563"/>
          </a:xfrm>
        </p:spPr>
        <p:txBody>
          <a:bodyPr/>
          <a:lstStyle/>
          <a:p>
            <a:r>
              <a:rPr lang="en-US" dirty="0"/>
              <a:t>Final Comparison &amp; Our Choice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E1968-936A-389F-4FD8-A586A1E7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4A665-93EF-A7D3-1578-8A6A8DB0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2" name="Picture Placeholder 1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6574AF2F-1CD8-594A-638F-F95EBCCF9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764" b="11764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CEF74E-23C0-1B22-0752-5262B9ADD40B}"/>
              </a:ext>
            </a:extLst>
          </p:cNvPr>
          <p:cNvSpPr txBox="1"/>
          <p:nvPr/>
        </p:nvSpPr>
        <p:spPr>
          <a:xfrm>
            <a:off x="228600" y="6858000"/>
            <a:ext cx="11961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vallededempleo.wordpress.com/2018/03/02/como-podemos-empoderar-a-los-trabajadores-en-el-futuro-laboral-que-nos-espera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CB3C13-99CE-DC95-17EE-1F72CB5F8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17601"/>
              </p:ext>
            </p:extLst>
          </p:nvPr>
        </p:nvGraphicFramePr>
        <p:xfrm>
          <a:off x="342138" y="1415552"/>
          <a:ext cx="11734800" cy="3751535"/>
        </p:xfrm>
        <a:graphic>
          <a:graphicData uri="http://schemas.openxmlformats.org/drawingml/2006/table">
            <a:tbl>
              <a:tblPr/>
              <a:tblGrid>
                <a:gridCol w="1621971">
                  <a:extLst>
                    <a:ext uri="{9D8B030D-6E8A-4147-A177-3AD203B41FA5}">
                      <a16:colId xmlns:a16="http://schemas.microsoft.com/office/drawing/2014/main" val="1116698132"/>
                    </a:ext>
                  </a:extLst>
                </a:gridCol>
                <a:gridCol w="797878">
                  <a:extLst>
                    <a:ext uri="{9D8B030D-6E8A-4147-A177-3AD203B41FA5}">
                      <a16:colId xmlns:a16="http://schemas.microsoft.com/office/drawing/2014/main" val="791682933"/>
                    </a:ext>
                  </a:extLst>
                </a:gridCol>
                <a:gridCol w="815909">
                  <a:extLst>
                    <a:ext uri="{9D8B030D-6E8A-4147-A177-3AD203B41FA5}">
                      <a16:colId xmlns:a16="http://schemas.microsoft.com/office/drawing/2014/main" val="4266750045"/>
                    </a:ext>
                  </a:extLst>
                </a:gridCol>
                <a:gridCol w="577935">
                  <a:extLst>
                    <a:ext uri="{9D8B030D-6E8A-4147-A177-3AD203B41FA5}">
                      <a16:colId xmlns:a16="http://schemas.microsoft.com/office/drawing/2014/main" val="1717003375"/>
                    </a:ext>
                  </a:extLst>
                </a:gridCol>
                <a:gridCol w="781911">
                  <a:extLst>
                    <a:ext uri="{9D8B030D-6E8A-4147-A177-3AD203B41FA5}">
                      <a16:colId xmlns:a16="http://schemas.microsoft.com/office/drawing/2014/main" val="3201309756"/>
                    </a:ext>
                  </a:extLst>
                </a:gridCol>
                <a:gridCol w="577935">
                  <a:extLst>
                    <a:ext uri="{9D8B030D-6E8A-4147-A177-3AD203B41FA5}">
                      <a16:colId xmlns:a16="http://schemas.microsoft.com/office/drawing/2014/main" val="1670500098"/>
                    </a:ext>
                  </a:extLst>
                </a:gridCol>
                <a:gridCol w="1699809">
                  <a:extLst>
                    <a:ext uri="{9D8B030D-6E8A-4147-A177-3AD203B41FA5}">
                      <a16:colId xmlns:a16="http://schemas.microsoft.com/office/drawing/2014/main" val="426834310"/>
                    </a:ext>
                  </a:extLst>
                </a:gridCol>
                <a:gridCol w="1461834">
                  <a:extLst>
                    <a:ext uri="{9D8B030D-6E8A-4147-A177-3AD203B41FA5}">
                      <a16:colId xmlns:a16="http://schemas.microsoft.com/office/drawing/2014/main" val="838655600"/>
                    </a:ext>
                  </a:extLst>
                </a:gridCol>
                <a:gridCol w="1699809">
                  <a:extLst>
                    <a:ext uri="{9D8B030D-6E8A-4147-A177-3AD203B41FA5}">
                      <a16:colId xmlns:a16="http://schemas.microsoft.com/office/drawing/2014/main" val="4287534196"/>
                    </a:ext>
                  </a:extLst>
                </a:gridCol>
                <a:gridCol w="1699809">
                  <a:extLst>
                    <a:ext uri="{9D8B030D-6E8A-4147-A177-3AD203B41FA5}">
                      <a16:colId xmlns:a16="http://schemas.microsoft.com/office/drawing/2014/main" val="2605201795"/>
                    </a:ext>
                  </a:extLst>
                </a:gridCol>
              </a:tblGrid>
              <a:tr h="66895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Model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Accuracy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Precision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Recall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F1-Score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AUC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Missed Defaults (FN)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False Alarms (FP)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Caught Defaults (TP)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True Negatives (TN)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15608"/>
                  </a:ext>
                </a:extLst>
              </a:tr>
              <a:tr h="62314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Random Forest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0.7758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0.4943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0.592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0.5389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541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786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3869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682288"/>
                  </a:ext>
                </a:extLst>
              </a:tr>
              <a:tr h="44761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XGBoost Cost-Sensitive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0.4715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0.629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0.5388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0.776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834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3738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681986"/>
                  </a:ext>
                </a:extLst>
              </a:tr>
              <a:tr h="44761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Gradient Boosting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0.7508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0.4546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0.634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0.5294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0.781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486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841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3664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923575"/>
                  </a:ext>
                </a:extLst>
              </a:tr>
              <a:tr h="44761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SVM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0.7528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0.4556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0.604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0.5193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0.758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526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957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3716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526366"/>
                  </a:ext>
                </a:extLst>
              </a:tr>
              <a:tr h="66895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Logistic Regression (SGD)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0.7193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0.4126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0.635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0.5003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0.736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484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1200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843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3473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41539"/>
                  </a:ext>
                </a:extLst>
              </a:tr>
              <a:tr h="44761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XGBoost Baseline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0.8183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0.6591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0.37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0.4739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0.778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836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441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670715"/>
                  </a:ext>
                </a:extLst>
              </a:tr>
            </a:tbl>
          </a:graphicData>
        </a:graphic>
      </p:graphicFrame>
      <p:sp>
        <p:nvSpPr>
          <p:cNvPr id="11" name="Title 2">
            <a:extLst>
              <a:ext uri="{FF2B5EF4-FFF2-40B4-BE49-F238E27FC236}">
                <a16:creationId xmlns:a16="http://schemas.microsoft.com/office/drawing/2014/main" id="{793AAFA7-2084-9B5D-861E-8368199D20F4}"/>
              </a:ext>
            </a:extLst>
          </p:cNvPr>
          <p:cNvSpPr txBox="1">
            <a:spLocks/>
          </p:cNvSpPr>
          <p:nvPr/>
        </p:nvSpPr>
        <p:spPr>
          <a:xfrm>
            <a:off x="228600" y="264160"/>
            <a:ext cx="8516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Grand Comparison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57B31C-B7D1-3353-BDB1-1DCF73AEE842}"/>
              </a:ext>
            </a:extLst>
          </p:cNvPr>
          <p:cNvSpPr/>
          <p:nvPr/>
        </p:nvSpPr>
        <p:spPr>
          <a:xfrm>
            <a:off x="838200" y="5442448"/>
            <a:ext cx="7364948" cy="1278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- Cost-sensitive models significantly improve recall (catch more defaults)</a:t>
            </a:r>
          </a:p>
          <a:p>
            <a:r>
              <a:rPr lang="en-US" dirty="0">
                <a:solidFill>
                  <a:schemeClr val="tx1"/>
                </a:solidFill>
              </a:rPr>
              <a:t>- Different models excel at different things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was most accurate, but had high false negatives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Random forest does have higher F-1 score but has for false negatives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80088D-86F2-50F9-89E7-9C0A8E768BB4}"/>
              </a:ext>
            </a:extLst>
          </p:cNvPr>
          <p:cNvSpPr/>
          <p:nvPr/>
        </p:nvSpPr>
        <p:spPr>
          <a:xfrm rot="16200000">
            <a:off x="-37875" y="5844100"/>
            <a:ext cx="1278378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43192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6353C-74D2-82C9-5896-2380F85C8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black and white screen&#10;&#10;AI-generated content may be incorrect.">
            <a:extLst>
              <a:ext uri="{FF2B5EF4-FFF2-40B4-BE49-F238E27FC236}">
                <a16:creationId xmlns:a16="http://schemas.microsoft.com/office/drawing/2014/main" id="{8686628A-9D79-8DA5-DE92-1424DEFAF1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2700" r="1270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4C11CE-B67C-34D4-CE41-036868D9D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05E57331-9C1E-F826-FDA6-9CB15F7B771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AF80D62-684B-72FE-F3F0-16591F7114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399" y="1829501"/>
            <a:ext cx="7496755" cy="571453"/>
          </a:xfrm>
        </p:spPr>
        <p:txBody>
          <a:bodyPr>
            <a:noAutofit/>
          </a:bodyPr>
          <a:lstStyle/>
          <a:p>
            <a:r>
              <a:rPr lang="en-US" sz="2400" b="1" dirty="0"/>
              <a:t>UC Irvine’s Machine Learning Repository - Default of Credit Card Clients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E2BE5B-6E3D-6138-182B-3936938C69F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399" y="2458412"/>
            <a:ext cx="3886200" cy="320040"/>
          </a:xfrm>
        </p:spPr>
        <p:txBody>
          <a:bodyPr/>
          <a:lstStyle/>
          <a:p>
            <a:r>
              <a:rPr lang="en-US" dirty="0"/>
              <a:t>Quick Stats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08EDFC-F1DE-39A8-5EB2-82ED84EF36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399" y="2847032"/>
            <a:ext cx="8897258" cy="25457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Sample Size: 30,000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Training – test split: 80-20 (24,000 training, 6,000 test samples).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 period: April 2005 – September 2005 (6 months)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features: 23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do not have null values (no missing data!)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are integer data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 include sex, </a:t>
            </a:r>
            <a:r>
              <a:rPr lang="en-US" dirty="0" err="1"/>
              <a:t>limit_bal</a:t>
            </a:r>
            <a:r>
              <a:rPr lang="en-US" dirty="0"/>
              <a:t>, education, payment status,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target variable (if they defaulted next month) is binary (0 or 1).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15F5B88E-C5C1-68AE-40C4-FD977F1B2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CS 677 Final Project – Presentation 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4AE17FF-4D50-E699-7522-6FF83B3481C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2050" name="Picture 2" descr="LTC Resources - Learning Technology Center">
            <a:extLst>
              <a:ext uri="{FF2B5EF4-FFF2-40B4-BE49-F238E27FC236}">
                <a16:creationId xmlns:a16="http://schemas.microsoft.com/office/drawing/2014/main" id="{C57167AA-E9CC-75C2-9D81-5770C4842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76" y="3155951"/>
            <a:ext cx="3753647" cy="187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148748F-9283-83F7-57DD-D1512FC247C6}"/>
              </a:ext>
            </a:extLst>
          </p:cNvPr>
          <p:cNvSpPr txBox="1">
            <a:spLocks/>
          </p:cNvSpPr>
          <p:nvPr/>
        </p:nvSpPr>
        <p:spPr>
          <a:xfrm>
            <a:off x="910826" y="5176026"/>
            <a:ext cx="3886200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this dataset?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90DFAAE6-AFE4-9B37-2282-121D57299909}"/>
              </a:ext>
            </a:extLst>
          </p:cNvPr>
          <p:cNvSpPr txBox="1">
            <a:spLocks/>
          </p:cNvSpPr>
          <p:nvPr/>
        </p:nvSpPr>
        <p:spPr>
          <a:xfrm>
            <a:off x="910826" y="5564646"/>
            <a:ext cx="8897258" cy="655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Real-world relevance with a sufficient size and many features. The default rate balance of 22.12 reflects </a:t>
            </a:r>
            <a:r>
              <a:rPr lang="en-US" dirty="0" err="1"/>
              <a:t>realw</a:t>
            </a:r>
            <a:r>
              <a:rPr lang="en-US" dirty="0"/>
              <a:t> work distributions.  </a:t>
            </a:r>
          </a:p>
        </p:txBody>
      </p:sp>
    </p:spTree>
    <p:extLst>
      <p:ext uri="{BB962C8B-B14F-4D97-AF65-F5344CB8AC3E}">
        <p14:creationId xmlns:p14="http://schemas.microsoft.com/office/powerpoint/2010/main" val="1472354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0A8D5-01B2-CD7E-6F3A-0BC501652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59508-CA06-582B-380D-5490B8BFE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365760"/>
            <a:ext cx="8516205" cy="1325563"/>
          </a:xfrm>
        </p:spPr>
        <p:txBody>
          <a:bodyPr/>
          <a:lstStyle/>
          <a:p>
            <a:r>
              <a:rPr lang="en-US" dirty="0"/>
              <a:t>Final Comparison &amp; Our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52267-3EE3-50E7-BF53-86F24A38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37FF6-DC4E-AE21-6021-5DC2F4CB4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302AF-8FDA-0AAE-9FD1-8782CEAD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12" name="Picture Placeholder 1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3BA9397C-C8D2-D684-2D63-E59BAB5CC0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764" b="11764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56595F-2D44-BD13-EC9B-436EF2949BDC}"/>
              </a:ext>
            </a:extLst>
          </p:cNvPr>
          <p:cNvSpPr txBox="1"/>
          <p:nvPr/>
        </p:nvSpPr>
        <p:spPr>
          <a:xfrm>
            <a:off x="228600" y="6858000"/>
            <a:ext cx="11961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vallededempleo.wordpress.com/2018/03/02/como-podemos-empoderar-a-los-trabajadores-en-el-futuro-laboral-que-nos-espera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D6279-3590-317F-017A-793BBF34216E}"/>
              </a:ext>
            </a:extLst>
          </p:cNvPr>
          <p:cNvSpPr/>
          <p:nvPr/>
        </p:nvSpPr>
        <p:spPr>
          <a:xfrm>
            <a:off x="228600" y="1792923"/>
            <a:ext cx="4345214" cy="42930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Baseline Model: </a:t>
            </a:r>
          </a:p>
          <a:p>
            <a:r>
              <a:rPr lang="en-US" dirty="0">
                <a:solidFill>
                  <a:schemeClr val="tx1"/>
                </a:solidFill>
              </a:rPr>
              <a:t>Missed defaults cost: </a:t>
            </a:r>
          </a:p>
          <a:p>
            <a:r>
              <a:rPr lang="en-US" dirty="0">
                <a:solidFill>
                  <a:schemeClr val="tx1"/>
                </a:solidFill>
              </a:rPr>
              <a:t>836 × $10,000 = $8,360,000</a:t>
            </a:r>
          </a:p>
          <a:p>
            <a:r>
              <a:rPr lang="en-US" dirty="0">
                <a:solidFill>
                  <a:schemeClr val="tx1"/>
                </a:solidFill>
              </a:rPr>
              <a:t>False alarm cost:</a:t>
            </a:r>
          </a:p>
          <a:p>
            <a:r>
              <a:rPr lang="en-US" dirty="0">
                <a:solidFill>
                  <a:schemeClr val="tx1"/>
                </a:solidFill>
              </a:rPr>
              <a:t>254 × $200 = $50,800 </a:t>
            </a:r>
          </a:p>
          <a:p>
            <a:r>
              <a:rPr lang="en-US" dirty="0">
                <a:solidFill>
                  <a:schemeClr val="tx1"/>
                </a:solidFill>
              </a:rPr>
              <a:t>Total Cost: $8,410,800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Cost-Sensitive Model: </a:t>
            </a:r>
          </a:p>
          <a:p>
            <a:r>
              <a:rPr lang="en-US" dirty="0">
                <a:solidFill>
                  <a:schemeClr val="tx1"/>
                </a:solidFill>
              </a:rPr>
              <a:t>Missed defaults cost:</a:t>
            </a:r>
          </a:p>
          <a:p>
            <a:r>
              <a:rPr lang="en-US" dirty="0">
                <a:solidFill>
                  <a:schemeClr val="tx1"/>
                </a:solidFill>
              </a:rPr>
              <a:t>493 × $10,000 = $4,930,000</a:t>
            </a:r>
          </a:p>
          <a:p>
            <a:r>
              <a:rPr lang="en-US" dirty="0">
                <a:solidFill>
                  <a:schemeClr val="tx1"/>
                </a:solidFill>
              </a:rPr>
              <a:t>False alarm cost: </a:t>
            </a:r>
          </a:p>
          <a:p>
            <a:r>
              <a:rPr lang="en-US" dirty="0">
                <a:solidFill>
                  <a:schemeClr val="tx1"/>
                </a:solidFill>
              </a:rPr>
              <a:t>935 × $200 = $187,000</a:t>
            </a:r>
          </a:p>
          <a:p>
            <a:r>
              <a:rPr lang="en-US" dirty="0">
                <a:solidFill>
                  <a:schemeClr val="tx1"/>
                </a:solidFill>
              </a:rPr>
              <a:t>Total Cost: </a:t>
            </a:r>
            <a:r>
              <a:rPr lang="en-US" b="1" dirty="0">
                <a:solidFill>
                  <a:srgbClr val="00B050"/>
                </a:solidFill>
              </a:rPr>
              <a:t>$5,117,000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65C22D-4302-21A1-511E-F8245357A3AA}"/>
              </a:ext>
            </a:extLst>
          </p:cNvPr>
          <p:cNvSpPr txBox="1">
            <a:spLocks/>
          </p:cNvSpPr>
          <p:nvPr/>
        </p:nvSpPr>
        <p:spPr>
          <a:xfrm>
            <a:off x="228600" y="264160"/>
            <a:ext cx="8516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Focus Just On </a:t>
            </a:r>
            <a:r>
              <a:rPr lang="en-US" dirty="0" err="1">
                <a:solidFill>
                  <a:schemeClr val="bg1"/>
                </a:solidFill>
              </a:rPr>
              <a:t>XGBoost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C444A4-3E27-C2A3-48C2-BADF1BB25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488" y="1356904"/>
            <a:ext cx="7429499" cy="27585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85F21E-CCDF-A00D-E7DE-738CFE263A41}"/>
              </a:ext>
            </a:extLst>
          </p:cNvPr>
          <p:cNvSpPr/>
          <p:nvPr/>
        </p:nvSpPr>
        <p:spPr>
          <a:xfrm rot="16200000">
            <a:off x="4047401" y="4960909"/>
            <a:ext cx="177642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</a:t>
            </a:r>
            <a:r>
              <a:rPr lang="en-US" dirty="0" err="1"/>
              <a:t>Alalyis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4122AC-2729-07CC-F02D-3C53BD4BDAF9}"/>
              </a:ext>
            </a:extLst>
          </p:cNvPr>
          <p:cNvSpPr/>
          <p:nvPr/>
        </p:nvSpPr>
        <p:spPr>
          <a:xfrm>
            <a:off x="5172498" y="4328540"/>
            <a:ext cx="6867101" cy="1776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the graphic above we can see both models show similar discrimination ability (close AUCs)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And cost sensitive has much less false positives!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D36A1-D9D4-01F0-F966-4481B3918C87}"/>
              </a:ext>
            </a:extLst>
          </p:cNvPr>
          <p:cNvSpPr/>
          <p:nvPr/>
        </p:nvSpPr>
        <p:spPr>
          <a:xfrm>
            <a:off x="225109" y="1324484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 Analysis</a:t>
            </a:r>
          </a:p>
        </p:txBody>
      </p:sp>
    </p:spTree>
    <p:extLst>
      <p:ext uri="{BB962C8B-B14F-4D97-AF65-F5344CB8AC3E}">
        <p14:creationId xmlns:p14="http://schemas.microsoft.com/office/powerpoint/2010/main" val="1607900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DA06B-00AD-530F-189E-995F04E1F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D11E3B08-F909-7DB9-7F17-B136907C41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764" b="11764"/>
          <a:stretch>
            <a:fillRect/>
          </a:stretch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28C35-B2A6-5299-B52B-37DCB430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1AC83-60E1-4924-2E25-AF6CD7A6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1B79D-0B0E-C95D-DBF3-E3A7035A47A4}"/>
              </a:ext>
            </a:extLst>
          </p:cNvPr>
          <p:cNvSpPr txBox="1"/>
          <p:nvPr/>
        </p:nvSpPr>
        <p:spPr>
          <a:xfrm>
            <a:off x="228600" y="6858000"/>
            <a:ext cx="11961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vallededempleo.wordpress.com/2018/03/02/como-podemos-empoderar-a-los-trabajadores-en-el-futuro-laboral-que-nos-espera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nd/3.0/"/>
              </a:rPr>
              <a:t>CC BY-NC-ND</a:t>
            </a:r>
            <a:endParaRPr lang="en-US" sz="900" dirty="0"/>
          </a:p>
        </p:txBody>
      </p:sp>
      <p:pic>
        <p:nvPicPr>
          <p:cNvPr id="19" name="Picture 18" descr="Confetti and streamers on a black background&#10;&#10;AI-generated content may be incorrect.">
            <a:extLst>
              <a:ext uri="{FF2B5EF4-FFF2-40B4-BE49-F238E27FC236}">
                <a16:creationId xmlns:a16="http://schemas.microsoft.com/office/drawing/2014/main" id="{A8682154-E80A-C73C-7155-50E67BE7A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93" y="0"/>
            <a:ext cx="11936507" cy="539682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CD692B1-FC6D-4D50-3AC7-7E37656034FB}"/>
              </a:ext>
            </a:extLst>
          </p:cNvPr>
          <p:cNvSpPr/>
          <p:nvPr/>
        </p:nvSpPr>
        <p:spPr>
          <a:xfrm>
            <a:off x="3171371" y="2000292"/>
            <a:ext cx="5907315" cy="2963594"/>
          </a:xfrm>
          <a:prstGeom prst="ellipse">
            <a:avLst/>
          </a:prstGeom>
          <a:solidFill>
            <a:srgbClr val="7030A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XGBoosted</a:t>
            </a:r>
            <a:r>
              <a:rPr lang="en-US" sz="4400" dirty="0"/>
              <a:t> Cost Sensitive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6FF49D1-F8AF-F5F4-607E-EEEB1448EA1D}"/>
              </a:ext>
            </a:extLst>
          </p:cNvPr>
          <p:cNvSpPr txBox="1">
            <a:spLocks/>
          </p:cNvSpPr>
          <p:nvPr/>
        </p:nvSpPr>
        <p:spPr>
          <a:xfrm>
            <a:off x="228600" y="264160"/>
            <a:ext cx="8516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Choice!</a:t>
            </a:r>
          </a:p>
        </p:txBody>
      </p:sp>
    </p:spTree>
    <p:extLst>
      <p:ext uri="{BB962C8B-B14F-4D97-AF65-F5344CB8AC3E}">
        <p14:creationId xmlns:p14="http://schemas.microsoft.com/office/powerpoint/2010/main" val="631763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77202-A6B6-2B1A-C20E-E938AF556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squidward from spongebob squarepants is laying on the floor and says future future !">
            <a:extLst>
              <a:ext uri="{FF2B5EF4-FFF2-40B4-BE49-F238E27FC236}">
                <a16:creationId xmlns:a16="http://schemas.microsoft.com/office/drawing/2014/main" id="{173B390C-E142-04CE-8C5C-67A72FF31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19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CD756-7919-C86E-0262-241CE3E0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7640"/>
            <a:ext cx="8562475" cy="1325563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E1482C4-66DC-DC95-ADB2-DCECF7EC49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665D27-0D99-C005-49C9-8132952CCE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07010" y="1683203"/>
            <a:ext cx="5658081" cy="4267825"/>
          </a:xfrm>
        </p:spPr>
        <p:txBody>
          <a:bodyPr>
            <a:noAutofit/>
          </a:bodyPr>
          <a:lstStyle/>
          <a:p>
            <a:r>
              <a:rPr lang="en-US" sz="1800" b="1" dirty="0"/>
              <a:t>Limitations</a:t>
            </a:r>
          </a:p>
          <a:p>
            <a:endParaRPr lang="en-US" sz="1800" dirty="0"/>
          </a:p>
          <a:p>
            <a:r>
              <a:rPr lang="en-US" sz="1800" dirty="0"/>
              <a:t>1. Dataset Constraints</a:t>
            </a:r>
          </a:p>
          <a:p>
            <a:r>
              <a:rPr lang="en-US" sz="1800" dirty="0"/>
              <a:t>   - 6 month Taiwan-specific data may not generalize globally</a:t>
            </a:r>
          </a:p>
          <a:p>
            <a:r>
              <a:rPr lang="en-US" sz="1800" dirty="0"/>
              <a:t>   - Features: income, employment status, FICO scores are missing</a:t>
            </a:r>
          </a:p>
          <a:p>
            <a:endParaRPr lang="en-US" sz="1800" dirty="0"/>
          </a:p>
          <a:p>
            <a:r>
              <a:rPr lang="en-US" sz="1800" dirty="0"/>
              <a:t>2. Model Limitations</a:t>
            </a:r>
          </a:p>
          <a:p>
            <a:r>
              <a:rPr lang="en-US" sz="1800" dirty="0"/>
              <a:t>   - No deep learning methods explored</a:t>
            </a:r>
          </a:p>
          <a:p>
            <a:r>
              <a:rPr lang="en-US" sz="1800" dirty="0"/>
              <a:t>   - Threshold fixed at 0.5</a:t>
            </a:r>
          </a:p>
          <a:p>
            <a:endParaRPr lang="en-US" sz="1800" dirty="0"/>
          </a:p>
          <a:p>
            <a:r>
              <a:rPr lang="en-US" sz="1800" dirty="0"/>
              <a:t>3. Evaluation Scope</a:t>
            </a:r>
          </a:p>
          <a:p>
            <a:r>
              <a:rPr lang="en-US" sz="1800" dirty="0"/>
              <a:t>   - Test set performance only (no temporal validation)</a:t>
            </a:r>
          </a:p>
          <a:p>
            <a:r>
              <a:rPr lang="en-US" sz="1800" dirty="0"/>
              <a:t>   - Binary classification (no risk scoring tiers)</a:t>
            </a:r>
          </a:p>
          <a:p>
            <a:r>
              <a:rPr lang="en-US" sz="1800" dirty="0"/>
              <a:t>   - Cost assumptions simplified ($10K/default, $200/false alarm)</a:t>
            </a:r>
          </a:p>
          <a:p>
            <a:endParaRPr lang="en-US" sz="1800" dirty="0"/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657F97BD-61A1-4E52-BB3B-65E8662DE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CS 677 Final Project – Presentation 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E983C156-14EA-FE8C-14D0-F8603AA752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737FC-E23A-5FEA-17BC-AB36BA430E41}"/>
              </a:ext>
            </a:extLst>
          </p:cNvPr>
          <p:cNvSpPr txBox="1"/>
          <p:nvPr/>
        </p:nvSpPr>
        <p:spPr>
          <a:xfrm>
            <a:off x="6210754" y="1580386"/>
            <a:ext cx="34702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Future</a:t>
            </a:r>
          </a:p>
          <a:p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Explore more datasets with:</a:t>
            </a:r>
          </a:p>
          <a:p>
            <a:r>
              <a:rPr lang="en-US" dirty="0"/>
              <a:t>      - International dataset with more features</a:t>
            </a:r>
          </a:p>
          <a:p>
            <a:r>
              <a:rPr lang="en-US" sz="1800" dirty="0"/>
              <a:t>      </a:t>
            </a:r>
            <a:r>
              <a:rPr lang="en-US" dirty="0"/>
              <a:t>- More demographic features</a:t>
            </a:r>
          </a:p>
          <a:p>
            <a:endParaRPr lang="en-US" sz="1800" dirty="0"/>
          </a:p>
          <a:p>
            <a:r>
              <a:rPr lang="en-US" dirty="0"/>
              <a:t>2. Explore deep learning, ensemble methods (stacking, blending). neural networks (LSTM for temporal patterns). explainable AI (SHAP values for interpretability), time series feature extraction 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17321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07E67588-DFE4-40B6-B7B2-7329C1D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8800" y="1173329"/>
            <a:ext cx="2743200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 err="1"/>
              <a:t>eda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522412"/>
            <a:ext cx="2743200" cy="914400"/>
          </a:xfrm>
        </p:spPr>
        <p:txBody>
          <a:bodyPr/>
          <a:lstStyle/>
          <a:p>
            <a:r>
              <a:rPr lang="en-ZA" dirty="0"/>
              <a:t>Analysis and insights gained through preforming the Exploratory Data Analysis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2743993"/>
            <a:ext cx="2743200" cy="365760"/>
          </a:xfrm>
        </p:spPr>
        <p:txBody>
          <a:bodyPr/>
          <a:lstStyle/>
          <a:p>
            <a:r>
              <a:rPr lang="en-ZA" dirty="0"/>
              <a:t>Model Development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074026"/>
            <a:ext cx="2743200" cy="914400"/>
          </a:xfrm>
        </p:spPr>
        <p:txBody>
          <a:bodyPr/>
          <a:lstStyle/>
          <a:p>
            <a:r>
              <a:rPr lang="en-US" dirty="0"/>
              <a:t>Discuss models we created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6038" y="1182807"/>
            <a:ext cx="3505962" cy="365760"/>
          </a:xfrm>
        </p:spPr>
        <p:txBody>
          <a:bodyPr/>
          <a:lstStyle/>
          <a:p>
            <a:r>
              <a:rPr lang="en-ZA" dirty="0"/>
              <a:t>Feature engineering 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8" y="1531890"/>
            <a:ext cx="2743200" cy="914400"/>
          </a:xfrm>
        </p:spPr>
        <p:txBody>
          <a:bodyPr/>
          <a:lstStyle/>
          <a:p>
            <a:r>
              <a:rPr lang="en-US" dirty="0"/>
              <a:t>Transforming raw variables to predictive features that capture more domain knowledge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6038" y="2753471"/>
            <a:ext cx="3504374" cy="375238"/>
          </a:xfrm>
        </p:spPr>
        <p:txBody>
          <a:bodyPr/>
          <a:lstStyle/>
          <a:p>
            <a:r>
              <a:rPr lang="en-ZA" dirty="0"/>
              <a:t>Evaluate &amp; Model comparison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8" y="3274004"/>
            <a:ext cx="2743200" cy="914400"/>
          </a:xfrm>
        </p:spPr>
        <p:txBody>
          <a:bodyPr/>
          <a:lstStyle/>
          <a:p>
            <a:r>
              <a:rPr lang="en-US" dirty="0"/>
              <a:t>Test and compare which model works best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CS 677 Final Project – Presentation 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00E0A097-1A61-D759-0851-A48628E2C245}"/>
              </a:ext>
            </a:extLst>
          </p:cNvPr>
          <p:cNvSpPr txBox="1">
            <a:spLocks/>
          </p:cNvSpPr>
          <p:nvPr/>
        </p:nvSpPr>
        <p:spPr>
          <a:xfrm>
            <a:off x="5667375" y="3997904"/>
            <a:ext cx="2971800" cy="320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Hyperparameter tuning &amp; impact</a:t>
            </a:r>
            <a:endParaRPr lang="en-US" dirty="0"/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EFD72682-4B61-733D-E122-BB99AF55F8B7}"/>
              </a:ext>
            </a:extLst>
          </p:cNvPr>
          <p:cNvSpPr txBox="1">
            <a:spLocks/>
          </p:cNvSpPr>
          <p:nvPr/>
        </p:nvSpPr>
        <p:spPr>
          <a:xfrm>
            <a:off x="5638800" y="4544227"/>
            <a:ext cx="27432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Improve models</a:t>
            </a:r>
          </a:p>
        </p:txBody>
      </p:sp>
      <p:sp>
        <p:nvSpPr>
          <p:cNvPr id="6" name="Text Placeholder 28">
            <a:extLst>
              <a:ext uri="{FF2B5EF4-FFF2-40B4-BE49-F238E27FC236}">
                <a16:creationId xmlns:a16="http://schemas.microsoft.com/office/drawing/2014/main" id="{B520D454-F759-37E2-9ED0-E280057BD2AE}"/>
              </a:ext>
            </a:extLst>
          </p:cNvPr>
          <p:cNvSpPr txBox="1">
            <a:spLocks/>
          </p:cNvSpPr>
          <p:nvPr/>
        </p:nvSpPr>
        <p:spPr>
          <a:xfrm>
            <a:off x="8686038" y="4007382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EEB8FD39-2C5C-883B-9335-20A88D137AC0}"/>
              </a:ext>
            </a:extLst>
          </p:cNvPr>
          <p:cNvSpPr txBox="1">
            <a:spLocks/>
          </p:cNvSpPr>
          <p:nvPr/>
        </p:nvSpPr>
        <p:spPr>
          <a:xfrm>
            <a:off x="8686038" y="4337415"/>
            <a:ext cx="27432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 </a:t>
            </a:r>
            <a:endParaRPr lang="en-US" dirty="0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7726A7A2-DFF6-E524-5A89-A892A5F61B8A}"/>
              </a:ext>
            </a:extLst>
          </p:cNvPr>
          <p:cNvSpPr txBox="1">
            <a:spLocks/>
          </p:cNvSpPr>
          <p:nvPr/>
        </p:nvSpPr>
        <p:spPr>
          <a:xfrm>
            <a:off x="5614987" y="5775080"/>
            <a:ext cx="5534025" cy="833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latin typeface="+mn-lt"/>
              </a:rPr>
              <a:t>Please NOTE: Some sections of req. Document covered as subsections of above.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5EF221CA-C24C-7504-63D2-5FA14BF53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99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C7D65-0AE0-16B4-7F9C-2827CD9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381A1-DB15-7FDB-28D4-FDFEC866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BAF5A0-5A0F-E545-884C-9EC051BB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052" y="136525"/>
            <a:ext cx="8311896" cy="10492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Exploratory Data Analysis (EDA)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The Dataset Structure, Basic Information, Statistics, and quick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771CD-8C8D-E2DD-3988-CF8CBE99895F}"/>
              </a:ext>
            </a:extLst>
          </p:cNvPr>
          <p:cNvSpPr/>
          <p:nvPr/>
        </p:nvSpPr>
        <p:spPr>
          <a:xfrm>
            <a:off x="475506" y="2363794"/>
            <a:ext cx="2586182" cy="38337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30,000 samples</a:t>
            </a:r>
          </a:p>
          <a:p>
            <a:pPr algn="ctr"/>
            <a:r>
              <a:rPr lang="en-US" dirty="0"/>
              <a:t>23 features</a:t>
            </a:r>
          </a:p>
          <a:p>
            <a:pPr algn="ctr"/>
            <a:r>
              <a:rPr lang="en-US" dirty="0"/>
              <a:t>Totals to 690,000 data points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BFE95-7376-678E-B883-D464F6F178B6}"/>
              </a:ext>
            </a:extLst>
          </p:cNvPr>
          <p:cNvSpPr/>
          <p:nvPr/>
        </p:nvSpPr>
        <p:spPr>
          <a:xfrm>
            <a:off x="475506" y="1911212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Shape and Size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89AFE1-FD76-173A-CF37-4EBA1A69BB10}"/>
              </a:ext>
            </a:extLst>
          </p:cNvPr>
          <p:cNvSpPr/>
          <p:nvPr/>
        </p:nvSpPr>
        <p:spPr>
          <a:xfrm>
            <a:off x="3343810" y="2363794"/>
            <a:ext cx="2586182" cy="38337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features are all integers</a:t>
            </a:r>
          </a:p>
          <a:p>
            <a:pPr algn="ctr"/>
            <a:r>
              <a:rPr lang="en-US" dirty="0"/>
              <a:t>The target is a binary 0 or 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Together they take 5.3 mb of 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FDA28-FEC3-5629-CC9B-C8096F65BFA4}"/>
              </a:ext>
            </a:extLst>
          </p:cNvPr>
          <p:cNvSpPr/>
          <p:nvPr/>
        </p:nvSpPr>
        <p:spPr>
          <a:xfrm>
            <a:off x="3343810" y="1911212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Types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32B88A-D1DD-B4DF-CBEE-7BAA37D59099}"/>
              </a:ext>
            </a:extLst>
          </p:cNvPr>
          <p:cNvSpPr/>
          <p:nvPr/>
        </p:nvSpPr>
        <p:spPr>
          <a:xfrm>
            <a:off x="6212114" y="2342601"/>
            <a:ext cx="2586182" cy="38549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calculate the mean, standard deviation, min max etc. Some insights are:</a:t>
            </a:r>
          </a:p>
          <a:p>
            <a:pPr algn="ctr"/>
            <a:r>
              <a:rPr lang="en-US" dirty="0"/>
              <a:t>- Credit Limit Range: NT$10,000 - NT$1,000,000</a:t>
            </a:r>
          </a:p>
          <a:p>
            <a:pPr algn="ctr"/>
            <a:r>
              <a:rPr lang="en-US" dirty="0"/>
              <a:t>  • Average Credit Limit: NT$167,484</a:t>
            </a:r>
          </a:p>
          <a:p>
            <a:pPr algn="ctr"/>
            <a:r>
              <a:rPr lang="en-US" dirty="0"/>
              <a:t>  • Age Range: 21 - 79 years</a:t>
            </a:r>
          </a:p>
          <a:p>
            <a:pPr algn="ctr"/>
            <a:r>
              <a:rPr lang="en-US" dirty="0"/>
              <a:t>  • Average Age: 35.5 years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5C8EF-D6A0-AC82-6D7A-E996F7B4E27D}"/>
              </a:ext>
            </a:extLst>
          </p:cNvPr>
          <p:cNvSpPr/>
          <p:nvPr/>
        </p:nvSpPr>
        <p:spPr>
          <a:xfrm>
            <a:off x="6212114" y="1890019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BF7F0A-C34B-6D25-EED5-A3486E90F1FB}"/>
              </a:ext>
            </a:extLst>
          </p:cNvPr>
          <p:cNvSpPr/>
          <p:nvPr/>
        </p:nvSpPr>
        <p:spPr>
          <a:xfrm>
            <a:off x="9080418" y="1690055"/>
            <a:ext cx="2586182" cy="1321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source of data indicated there is no missing data. Analysis agreed with this.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89E264-0F30-D6F2-D6AF-2CDCAC5AC6B1}"/>
              </a:ext>
            </a:extLst>
          </p:cNvPr>
          <p:cNvSpPr/>
          <p:nvPr/>
        </p:nvSpPr>
        <p:spPr>
          <a:xfrm>
            <a:off x="9080418" y="1237473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Missing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E17376-AAE6-31B9-649A-A462413B3118}"/>
              </a:ext>
            </a:extLst>
          </p:cNvPr>
          <p:cNvSpPr/>
          <p:nvPr/>
        </p:nvSpPr>
        <p:spPr>
          <a:xfrm>
            <a:off x="9080418" y="3773374"/>
            <a:ext cx="2586182" cy="8165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There are 35 duplicate data.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778D7B-B8D7-12DD-73BB-609C3A901FE1}"/>
              </a:ext>
            </a:extLst>
          </p:cNvPr>
          <p:cNvSpPr/>
          <p:nvPr/>
        </p:nvSpPr>
        <p:spPr>
          <a:xfrm>
            <a:off x="9080418" y="3320792"/>
            <a:ext cx="2586182" cy="525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Duplicate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B17330-4B03-7BB3-5CC7-7452F820B7B1}"/>
              </a:ext>
            </a:extLst>
          </p:cNvPr>
          <p:cNvSpPr/>
          <p:nvPr/>
        </p:nvSpPr>
        <p:spPr>
          <a:xfrm>
            <a:off x="9130312" y="5338299"/>
            <a:ext cx="2586182" cy="13831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We tested outliers on select features (like age). We discover that  LIMIT_BAL is most effected.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6EF5BB-B2DC-257A-105F-F2E0D8FF6004}"/>
              </a:ext>
            </a:extLst>
          </p:cNvPr>
          <p:cNvSpPr/>
          <p:nvPr/>
        </p:nvSpPr>
        <p:spPr>
          <a:xfrm>
            <a:off x="9130312" y="4885717"/>
            <a:ext cx="2586182" cy="525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480230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02C3B-28C3-2A6B-8E41-6B8E439C5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53F626C0-14BE-1244-B6A3-5E04430DD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99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A8D0-5326-3476-E163-DF65BE8D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AD9BAE-8D71-7EFB-40EB-DC934D81F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052" y="136525"/>
            <a:ext cx="8311896" cy="10492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Exploratory Data Analysis (EDA)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Target Variable Distribution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4555-F822-C349-1145-614F0A175C07}"/>
              </a:ext>
            </a:extLst>
          </p:cNvPr>
          <p:cNvSpPr/>
          <p:nvPr/>
        </p:nvSpPr>
        <p:spPr>
          <a:xfrm>
            <a:off x="475506" y="2363794"/>
            <a:ext cx="2586182" cy="38337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/>
              <a:t>Why?</a:t>
            </a:r>
          </a:p>
          <a:p>
            <a:pPr algn="ctr"/>
            <a:r>
              <a:rPr lang="en-US" sz="1600" dirty="0"/>
              <a:t>To apply correct evaluation metrics, decide on sampling strategies or  setting realistic expectation</a:t>
            </a:r>
          </a:p>
          <a:p>
            <a:pPr marL="285750" indent="-285750" algn="ctr">
              <a:buFontTx/>
              <a:buChar char="-"/>
            </a:pPr>
            <a:endParaRPr lang="en-US" sz="1600" dirty="0"/>
          </a:p>
          <a:p>
            <a:pPr algn="ctr"/>
            <a:r>
              <a:rPr lang="en-US" sz="1600" b="1" dirty="0"/>
              <a:t>What we learned?</a:t>
            </a:r>
          </a:p>
          <a:p>
            <a:pPr algn="ctr"/>
            <a:r>
              <a:rPr lang="en-US" sz="1600" dirty="0"/>
              <a:t>Moderately imbalanced, meaning class aware techniques is needed. </a:t>
            </a:r>
          </a:p>
          <a:p>
            <a:pPr algn="ctr"/>
            <a:br>
              <a:rPr lang="en-US" sz="1600" dirty="0"/>
            </a:br>
            <a:r>
              <a:rPr lang="en-US" sz="1600" dirty="0"/>
              <a:t>More than just testing for accuracy is needed.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B0D95B-F441-DE2C-AF90-5171C598BC22}"/>
              </a:ext>
            </a:extLst>
          </p:cNvPr>
          <p:cNvSpPr/>
          <p:nvPr/>
        </p:nvSpPr>
        <p:spPr>
          <a:xfrm>
            <a:off x="475506" y="1911212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3463B-A6A5-DF10-2218-C3CFCF669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194" y="2626090"/>
            <a:ext cx="8516094" cy="33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72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7EE71-F856-2378-3D31-F8C28080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CC39F194-4E2E-F1C0-920F-32C554663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99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8DB20-B2F3-A497-085C-E1F3CD0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DE0D8B-809F-F10C-4636-3207E53D2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052" y="136525"/>
            <a:ext cx="8311896" cy="10492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Exploratory Data Analysis (EDA)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Analysis on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26AABB-2186-478F-333F-1E6CE4A3E79E}"/>
              </a:ext>
            </a:extLst>
          </p:cNvPr>
          <p:cNvSpPr/>
          <p:nvPr/>
        </p:nvSpPr>
        <p:spPr>
          <a:xfrm>
            <a:off x="475506" y="2363794"/>
            <a:ext cx="2586182" cy="38337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Ex. Sex, education. marriage status, age.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For this case we calculated ratios of them for example.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859BD0-483F-7C5B-240A-073436FD8684}"/>
              </a:ext>
            </a:extLst>
          </p:cNvPr>
          <p:cNvSpPr/>
          <p:nvPr/>
        </p:nvSpPr>
        <p:spPr>
          <a:xfrm>
            <a:off x="475506" y="1911212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Demographic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EBC8E-E0A5-BEF9-38BC-4C8C83F4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64" y="3733799"/>
            <a:ext cx="2523924" cy="1676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D03D63-0FB7-D040-42CE-B488F285F54F}"/>
              </a:ext>
            </a:extLst>
          </p:cNvPr>
          <p:cNvSpPr/>
          <p:nvPr/>
        </p:nvSpPr>
        <p:spPr>
          <a:xfrm>
            <a:off x="3356592" y="2386046"/>
            <a:ext cx="2586182" cy="38337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Ex. </a:t>
            </a:r>
            <a:r>
              <a:rPr lang="en-US" dirty="0"/>
              <a:t>LIMIT_BAL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Find distribution, patterns or outliers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B89E02-9130-B327-BF59-E64DA7D56ECA}"/>
              </a:ext>
            </a:extLst>
          </p:cNvPr>
          <p:cNvSpPr/>
          <p:nvPr/>
        </p:nvSpPr>
        <p:spPr>
          <a:xfrm>
            <a:off x="3356592" y="1933464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Credit Limit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DB8DD3-8347-CEF9-7B5A-1B408C996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592" y="3733799"/>
            <a:ext cx="2586182" cy="16086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2E544D-B390-9FE8-C2C6-5EF3235A7C16}"/>
              </a:ext>
            </a:extLst>
          </p:cNvPr>
          <p:cNvSpPr/>
          <p:nvPr/>
        </p:nvSpPr>
        <p:spPr>
          <a:xfrm>
            <a:off x="6249228" y="2386046"/>
            <a:ext cx="2586182" cy="16086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Ex. PAY_0….PAY_6</a:t>
            </a:r>
            <a:endParaRPr lang="en-US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When analyzed with theme, we learn that payment behavior is improving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C25443-2886-EF47-CE28-FEB04B6B032B}"/>
              </a:ext>
            </a:extLst>
          </p:cNvPr>
          <p:cNvSpPr/>
          <p:nvPr/>
        </p:nvSpPr>
        <p:spPr>
          <a:xfrm>
            <a:off x="6249228" y="1933464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 Status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8A952C-1163-754D-F6BF-3E4DA7E95A55}"/>
              </a:ext>
            </a:extLst>
          </p:cNvPr>
          <p:cNvSpPr/>
          <p:nvPr/>
        </p:nvSpPr>
        <p:spPr>
          <a:xfrm>
            <a:off x="9141864" y="2386046"/>
            <a:ext cx="2586182" cy="16086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Ex. </a:t>
            </a:r>
            <a:r>
              <a:rPr lang="en-US" dirty="0"/>
              <a:t>BILL_AMT1</a:t>
            </a:r>
          </a:p>
          <a:p>
            <a:pPr algn="ctr"/>
            <a:r>
              <a:rPr lang="en-US" sz="1600" dirty="0"/>
              <a:t>….</a:t>
            </a:r>
            <a:r>
              <a:rPr lang="en-US" dirty="0"/>
              <a:t> BILL_AMT6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Learned insights like high utilization is a strong default risk indicator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362509-C735-E4B8-7D21-613BCB1552C3}"/>
              </a:ext>
            </a:extLst>
          </p:cNvPr>
          <p:cNvSpPr/>
          <p:nvPr/>
        </p:nvSpPr>
        <p:spPr>
          <a:xfrm>
            <a:off x="9141864" y="1933464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 Amount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52E54A-ABF7-ADE4-1D5F-F50A3D2B9F9F}"/>
              </a:ext>
            </a:extLst>
          </p:cNvPr>
          <p:cNvSpPr/>
          <p:nvPr/>
        </p:nvSpPr>
        <p:spPr>
          <a:xfrm>
            <a:off x="6249228" y="4597489"/>
            <a:ext cx="5467266" cy="16086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Ex. PAY_AMT1 to PAY_AMT6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1FFE38-8233-B239-0DEB-741DDEC3129A}"/>
              </a:ext>
            </a:extLst>
          </p:cNvPr>
          <p:cNvSpPr/>
          <p:nvPr/>
        </p:nvSpPr>
        <p:spPr>
          <a:xfrm>
            <a:off x="6249228" y="4144907"/>
            <a:ext cx="5467266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 Status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C00A90-7B22-B063-9170-E77059186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124" y="4697543"/>
            <a:ext cx="2352676" cy="12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D8952-D4BC-086F-5A42-5D4D93E6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EF4C696F-CCA7-0B3E-2662-F5DC299A4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999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68D6F-DEC0-ADC1-4F2F-CE75911F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4EFDF-EF32-EB0F-31F1-0BF942F8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663B79-93B7-329A-2397-6CE495C1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052" y="136525"/>
            <a:ext cx="8311896" cy="10492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Exploratory Data Analysis (EDA)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Correlation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E508F-909B-87F8-834C-B46DC6482613}"/>
              </a:ext>
            </a:extLst>
          </p:cNvPr>
          <p:cNvSpPr/>
          <p:nvPr/>
        </p:nvSpPr>
        <p:spPr>
          <a:xfrm>
            <a:off x="8099961" y="2042879"/>
            <a:ext cx="2586182" cy="26624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/>
              <a:t>We see high correlations for pay features, and demographics.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Once the grand correlation analysis we selected the highest correlations to compare the correlations.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See below.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DEA87-0267-99EF-4B8D-AB8F2AA9938B}"/>
              </a:ext>
            </a:extLst>
          </p:cNvPr>
          <p:cNvSpPr/>
          <p:nvPr/>
        </p:nvSpPr>
        <p:spPr>
          <a:xfrm>
            <a:off x="8099961" y="1590297"/>
            <a:ext cx="2586182" cy="473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Lessons Learned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89804-88B9-1340-E55A-6BDFFF283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87" y="1298777"/>
            <a:ext cx="5946313" cy="5422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5DFA56-E41E-13A2-9EB6-C188B17D2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180" y="5068897"/>
            <a:ext cx="5516540" cy="16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7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CABB0-5A0A-285D-F474-4850956B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DC5D90A0-D7D5-FBAB-61EC-EFD59499C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9999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1B881-43EC-D523-51FE-01CD8AB9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44D47C-EE17-A916-E689-30E8AC45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377" y="969964"/>
            <a:ext cx="8311896" cy="10492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Exploratory Data Analysis (EDA)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Key Findings</a:t>
            </a:r>
          </a:p>
        </p:txBody>
      </p:sp>
      <p:sp>
        <p:nvSpPr>
          <p:cNvPr id="14" name="Text Placeholder 151">
            <a:extLst>
              <a:ext uri="{FF2B5EF4-FFF2-40B4-BE49-F238E27FC236}">
                <a16:creationId xmlns:a16="http://schemas.microsoft.com/office/drawing/2014/main" id="{D0001617-5F3D-630C-52EC-B07043E19611}"/>
              </a:ext>
            </a:extLst>
          </p:cNvPr>
          <p:cNvSpPr txBox="1">
            <a:spLocks/>
          </p:cNvSpPr>
          <p:nvPr/>
        </p:nvSpPr>
        <p:spPr>
          <a:xfrm rot="16200000">
            <a:off x="8298626" y="1119821"/>
            <a:ext cx="8324848" cy="33420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0" b="1" dirty="0">
                <a:solidFill>
                  <a:schemeClr val="bg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rPr>
              <a:t>SUMMARY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BD6601-5FDD-6260-BC08-B9B2608DBD48}"/>
              </a:ext>
            </a:extLst>
          </p:cNvPr>
          <p:cNvSpPr/>
          <p:nvPr/>
        </p:nvSpPr>
        <p:spPr>
          <a:xfrm>
            <a:off x="269050" y="2212892"/>
            <a:ext cx="10251948" cy="3173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dataset is clean and ready for modeling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We do need to keep in mind we need to use techniques like class weightings and focus on Recall and F-1 score, not just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most important predictors are payment status and credit utilization, not demographics.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class imbalance and temporal nature of the data require special handling in modeling and feature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99323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" id="{0A08F99B-73B1-4377-A04A-CCDBBDCD25D8}" vid="{5CED1285-8ECB-4128-A72E-4C5B72C5D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128202-8B3F-47B2-95DE-323A94AC48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C9C157-B2BF-48C0-AA17-2CECF9CDD0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C3E0D1-381F-4FED-835E-9337ECD9B23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2791</TotalTime>
  <Words>2727</Words>
  <Application>Microsoft Office PowerPoint</Application>
  <PresentationFormat>Widescreen</PresentationFormat>
  <Paragraphs>529</Paragraphs>
  <Slides>33</Slides>
  <Notes>33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Credit Card Default Prediction Using Machine Learning</vt:lpstr>
      <vt:lpstr>PROBLEM STATEMENT</vt:lpstr>
      <vt:lpstr>Dataset</vt:lpstr>
      <vt:lpstr>PROJECT OVERVIEW</vt:lpstr>
      <vt:lpstr>Exploratory Data Analysis (EDA) The Dataset Structure, Basic Information, Statistics, and quick analysis</vt:lpstr>
      <vt:lpstr>Exploratory Data Analysis (EDA) Target Variable Distribution</vt:lpstr>
      <vt:lpstr>Exploratory Data Analysis (EDA) Analysis on Features</vt:lpstr>
      <vt:lpstr>Exploratory Data Analysis (EDA) Correlation Analysis</vt:lpstr>
      <vt:lpstr>Exploratory Data Analysis (EDA) Key Findings</vt:lpstr>
      <vt:lpstr>FEATURE ENGINEERING</vt:lpstr>
      <vt:lpstr>Feature Engineering Our Focus &amp; Features</vt:lpstr>
      <vt:lpstr>EDA Engineered Features</vt:lpstr>
      <vt:lpstr>Feature Engineering Insights</vt:lpstr>
      <vt:lpstr>Data preparation for model training</vt:lpstr>
      <vt:lpstr>MODEL DEVELOPMENT AND EVALUATION</vt:lpstr>
      <vt:lpstr>XGBoost Baseline</vt:lpstr>
      <vt:lpstr>XGBoost Baseline – Hyperparameter Tuning and impact</vt:lpstr>
      <vt:lpstr>XGBoost Cost-Effective</vt:lpstr>
      <vt:lpstr>Random Forest Classifier </vt:lpstr>
      <vt:lpstr>Random Forest Classifier – Hyperparameter tuning and impact</vt:lpstr>
      <vt:lpstr>Support Vector Machine</vt:lpstr>
      <vt:lpstr>Kernel Functions Demonstration (SVM)</vt:lpstr>
      <vt:lpstr>Logistic Regression (with SGD)</vt:lpstr>
      <vt:lpstr>Gradient Boosting – We can skip</vt:lpstr>
      <vt:lpstr>Other Analysis </vt:lpstr>
      <vt:lpstr>Kernel Functions Demonstration (SVM)</vt:lpstr>
      <vt:lpstr>Kernel Functions Demonstration (SVM)</vt:lpstr>
      <vt:lpstr>Final Comparison &amp; Our Choice</vt:lpstr>
      <vt:lpstr>Final Comparison &amp; Our Choice</vt:lpstr>
      <vt:lpstr>Final Comparison &amp; Our Choice</vt:lpstr>
      <vt:lpstr>PowerPoint Presentation</vt:lpstr>
      <vt:lpstr>Future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Okura, Kenji</cp:lastModifiedBy>
  <cp:revision>71</cp:revision>
  <dcterms:created xsi:type="dcterms:W3CDTF">2025-12-16T00:01:19Z</dcterms:created>
  <dcterms:modified xsi:type="dcterms:W3CDTF">2025-12-18T18:54:28Z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